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16"/>
  </p:notesMasterIdLst>
  <p:sldIdLst>
    <p:sldId id="256" r:id="rId2"/>
    <p:sldId id="257" r:id="rId3"/>
    <p:sldId id="286" r:id="rId4"/>
    <p:sldId id="294" r:id="rId5"/>
    <p:sldId id="295" r:id="rId6"/>
    <p:sldId id="296" r:id="rId7"/>
    <p:sldId id="285" r:id="rId8"/>
    <p:sldId id="287" r:id="rId9"/>
    <p:sldId id="288" r:id="rId10"/>
    <p:sldId id="293" r:id="rId11"/>
    <p:sldId id="272" r:id="rId12"/>
    <p:sldId id="270" r:id="rId13"/>
    <p:sldId id="281" r:id="rId14"/>
    <p:sldId id="284" r:id="rId15"/>
  </p:sldIdLst>
  <p:sldSz cx="12634913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39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00"/>
    <a:srgbClr val="663300"/>
    <a:srgbClr val="FFEB71"/>
    <a:srgbClr val="FFEFAB"/>
    <a:srgbClr val="FFD937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12" autoAdjust="0"/>
    <p:restoredTop sz="95025"/>
  </p:normalViewPr>
  <p:slideViewPr>
    <p:cSldViewPr showGuides="1">
      <p:cViewPr varScale="1">
        <p:scale>
          <a:sx n="50" d="100"/>
          <a:sy n="50" d="100"/>
        </p:scale>
        <p:origin x="1554" y="36"/>
      </p:cViewPr>
      <p:guideLst>
        <p:guide orient="horz" pos="2985"/>
        <p:guide pos="39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16025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16135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96387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66757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7826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62211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839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631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1860" y="504498"/>
            <a:ext cx="2724403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51" y="504498"/>
            <a:ext cx="8015273" cy="80302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84546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50512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71" y="2362369"/>
            <a:ext cx="10897612" cy="3941664"/>
          </a:xfrm>
        </p:spPr>
        <p:txBody>
          <a:bodyPr anchor="b"/>
          <a:lstStyle>
            <a:lvl1pPr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71" y="6341323"/>
            <a:ext cx="10897612" cy="2072828"/>
          </a:xfrm>
        </p:spPr>
        <p:txBody>
          <a:bodyPr/>
          <a:lstStyle>
            <a:lvl1pPr marL="0" indent="0">
              <a:buNone/>
              <a:defRPr sz="3316">
                <a:solidFill>
                  <a:schemeClr val="tx1"/>
                </a:solidFill>
              </a:defRPr>
            </a:lvl1pPr>
            <a:lvl2pPr marL="631713" indent="0">
              <a:buNone/>
              <a:defRPr sz="2763">
                <a:solidFill>
                  <a:schemeClr val="tx1">
                    <a:tint val="75000"/>
                  </a:schemeClr>
                </a:solidFill>
              </a:defRPr>
            </a:lvl2pPr>
            <a:lvl3pPr marL="126342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3pPr>
            <a:lvl4pPr marL="1895140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4pPr>
            <a:lvl5pPr marL="252685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5pPr>
            <a:lvl6pPr marL="315856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6pPr>
            <a:lvl7pPr marL="3790279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7pPr>
            <a:lvl8pPr marL="442199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8pPr>
            <a:lvl9pPr marL="505370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23693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50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6425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19406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504500"/>
            <a:ext cx="10897612" cy="18315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297" y="2322885"/>
            <a:ext cx="5345160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0297" y="3461295"/>
            <a:ext cx="5345160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5" y="2322885"/>
            <a:ext cx="5371484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6425" y="3461295"/>
            <a:ext cx="5371484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11570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33982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16230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484" y="1364340"/>
            <a:ext cx="6396425" cy="6733951"/>
          </a:xfrm>
        </p:spPr>
        <p:txBody>
          <a:bodyPr/>
          <a:lstStyle>
            <a:lvl1pPr>
              <a:defRPr sz="4421"/>
            </a:lvl1pPr>
            <a:lvl2pPr>
              <a:defRPr sz="3869"/>
            </a:lvl2pPr>
            <a:lvl3pPr>
              <a:defRPr sz="3316"/>
            </a:lvl3pPr>
            <a:lvl4pPr>
              <a:defRPr sz="2763"/>
            </a:lvl4pPr>
            <a:lvl5pPr>
              <a:defRPr sz="2763"/>
            </a:lvl5pPr>
            <a:lvl6pPr>
              <a:defRPr sz="2763"/>
            </a:lvl6pPr>
            <a:lvl7pPr>
              <a:defRPr sz="2763"/>
            </a:lvl7pPr>
            <a:lvl8pPr>
              <a:defRPr sz="2763"/>
            </a:lvl8pPr>
            <a:lvl9pPr>
              <a:defRPr sz="2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53329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1484" y="1364340"/>
            <a:ext cx="6396425" cy="6733951"/>
          </a:xfrm>
        </p:spPr>
        <p:txBody>
          <a:bodyPr anchor="t"/>
          <a:lstStyle>
            <a:lvl1pPr marL="0" indent="0">
              <a:buNone/>
              <a:defRPr sz="4421"/>
            </a:lvl1pPr>
            <a:lvl2pPr marL="631713" indent="0">
              <a:buNone/>
              <a:defRPr sz="3869"/>
            </a:lvl2pPr>
            <a:lvl3pPr marL="1263426" indent="0">
              <a:buNone/>
              <a:defRPr sz="3316"/>
            </a:lvl3pPr>
            <a:lvl4pPr marL="1895140" indent="0">
              <a:buNone/>
              <a:defRPr sz="2763"/>
            </a:lvl4pPr>
            <a:lvl5pPr marL="2526853" indent="0">
              <a:buNone/>
              <a:defRPr sz="2763"/>
            </a:lvl5pPr>
            <a:lvl6pPr marL="3158566" indent="0">
              <a:buNone/>
              <a:defRPr sz="2763"/>
            </a:lvl6pPr>
            <a:lvl7pPr marL="3790279" indent="0">
              <a:buNone/>
              <a:defRPr sz="2763"/>
            </a:lvl7pPr>
            <a:lvl8pPr marL="4421993" indent="0">
              <a:buNone/>
              <a:defRPr sz="2763"/>
            </a:lvl8pPr>
            <a:lvl9pPr marL="5053706" indent="0">
              <a:buNone/>
              <a:defRPr sz="276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41804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651" y="504500"/>
            <a:ext cx="10897612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51" y="2522490"/>
            <a:ext cx="10897612" cy="601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50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315" y="8782654"/>
            <a:ext cx="4264283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3408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96" y="1588"/>
            <a:ext cx="12632521" cy="94726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0744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random/>
  </p:transition>
  <p:hf sldNum="0" hdr="0"/>
  <p:txStyles>
    <p:titleStyle>
      <a:lvl1pPr algn="l" defTabSz="1263426" rtl="0" eaLnBrk="1" latinLnBrk="0" hangingPunct="1">
        <a:lnSpc>
          <a:spcPct val="90000"/>
        </a:lnSpc>
        <a:spcBef>
          <a:spcPct val="0"/>
        </a:spcBef>
        <a:buNone/>
        <a:defRPr sz="6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5857" indent="-315857" algn="l" defTabSz="1263426" rtl="0" eaLnBrk="1" latinLnBrk="0" hangingPunct="1">
        <a:lnSpc>
          <a:spcPct val="90000"/>
        </a:lnSpc>
        <a:spcBef>
          <a:spcPts val="1382"/>
        </a:spcBef>
        <a:buFont typeface="Arial" panose="020B0604020202020204" pitchFamily="34" charset="0"/>
        <a:buChar char="•"/>
        <a:defRPr sz="3869" kern="1200">
          <a:solidFill>
            <a:schemeClr val="tx1"/>
          </a:solidFill>
          <a:latin typeface="+mn-lt"/>
          <a:ea typeface="+mn-ea"/>
          <a:cs typeface="+mn-cs"/>
        </a:defRPr>
      </a:lvl1pPr>
      <a:lvl2pPr marL="94757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3316" kern="1200">
          <a:solidFill>
            <a:schemeClr val="tx1"/>
          </a:solidFill>
          <a:latin typeface="+mn-lt"/>
          <a:ea typeface="+mn-ea"/>
          <a:cs typeface="+mn-cs"/>
        </a:defRPr>
      </a:lvl2pPr>
      <a:lvl3pPr marL="157928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763" kern="1200">
          <a:solidFill>
            <a:schemeClr val="tx1"/>
          </a:solidFill>
          <a:latin typeface="+mn-lt"/>
          <a:ea typeface="+mn-ea"/>
          <a:cs typeface="+mn-cs"/>
        </a:defRPr>
      </a:lvl3pPr>
      <a:lvl4pPr marL="221099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84271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47442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410613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737849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36956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1pPr>
      <a:lvl2pPr marL="63171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2pPr>
      <a:lvl3pPr marL="126342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3pPr>
      <a:lvl4pPr marL="189514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52685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15856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3790279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42199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05370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4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8988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86394" y="201390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43013" y="488951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6086" descr="1-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24" y="2115267"/>
            <a:ext cx="12946285" cy="7407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4653781" y="3412676"/>
            <a:ext cx="489637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7200" b="1" dirty="0">
                <a:ln w="285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TIẾT HỌC</a:t>
            </a:r>
            <a:endParaRPr lang="zh-CN" altLang="en-US" sz="7200" b="1" dirty="0">
              <a:ln w="28575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  <p:sp>
        <p:nvSpPr>
          <p:cNvPr id="9" name="文本框 2054"/>
          <p:cNvSpPr txBox="1"/>
          <p:nvPr/>
        </p:nvSpPr>
        <p:spPr>
          <a:xfrm>
            <a:off x="2302946" y="6195005"/>
            <a:ext cx="8816231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500505">
              <a:spcBef>
                <a:spcPct val="50000"/>
              </a:spcBef>
            </a:pPr>
            <a:r>
              <a:rPr lang="en-US" altLang="zh-CN" sz="36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GV: Lê </a:t>
            </a:r>
            <a:r>
              <a:rPr lang="en-US" altLang="zh-CN" sz="36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Thi</a:t>
            </a:r>
            <a:r>
              <a:rPr lang="en-US" altLang="zh-CN" sz="36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̣ </a:t>
            </a:r>
            <a:r>
              <a:rPr lang="en-US" altLang="zh-CN" sz="36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Quỳnh</a:t>
            </a:r>
            <a:r>
              <a:rPr lang="en-US" altLang="zh-CN" sz="3600" b="1" dirty="0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Trâm</a:t>
            </a:r>
            <a:endParaRPr lang="en-US" altLang="zh-CN" sz="3600" b="1" dirty="0"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algn="ctr" defTabSz="1500505">
              <a:spcBef>
                <a:spcPct val="50000"/>
              </a:spcBef>
            </a:pPr>
            <a:r>
              <a:rPr lang="en-US" altLang="zh-CN" sz="3600" b="1" dirty="0"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LỚP: 1a1</a:t>
            </a:r>
          </a:p>
          <a:p>
            <a:pPr algn="ctr" defTabSz="1500505">
              <a:spcBef>
                <a:spcPct val="50000"/>
              </a:spcBef>
            </a:pPr>
            <a:r>
              <a:rPr lang="en-US" altLang="zh-CN" sz="3600" b="1" dirty="0">
                <a:ln w="28575">
                  <a:solidFill>
                    <a:schemeClr val="bg1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TRƯỜNG TIỂU HỌC NGUYỄN TRÃI</a:t>
            </a:r>
            <a:endParaRPr lang="zh-CN" altLang="en-US" sz="3600" b="1" dirty="0">
              <a:ln w="28575">
                <a:solidFill>
                  <a:schemeClr val="bg1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56" name="文本框 2055"/>
          <p:cNvSpPr txBox="1"/>
          <p:nvPr/>
        </p:nvSpPr>
        <p:spPr>
          <a:xfrm>
            <a:off x="2354315" y="5114887"/>
            <a:ext cx="12745416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5400" b="1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HOẠT ĐỘNG TRẢI NGHIỆM</a:t>
            </a:r>
          </a:p>
        </p:txBody>
      </p:sp>
      <p:sp>
        <p:nvSpPr>
          <p:cNvPr id="8" name="文本框 2055"/>
          <p:cNvSpPr txBox="1"/>
          <p:nvPr/>
        </p:nvSpPr>
        <p:spPr>
          <a:xfrm>
            <a:off x="2302946" y="5112709"/>
            <a:ext cx="12745416" cy="9233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5400" b="1" dirty="0">
                <a:ln w="28575">
                  <a:solidFill>
                    <a:schemeClr val="bg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  <a:ea typeface="黑体" panose="02010609060101010101" pitchFamily="2" charset="-122"/>
              </a:rPr>
              <a:t>HOẠT ĐỘNG TRẢI NGHIỆM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9" grpId="0"/>
      <p:bldP spid="205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3437136" y="319028"/>
            <a:ext cx="65527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5 ngày 24 tháng 4 năm 2025</a:t>
            </a:r>
          </a:p>
          <a:p>
            <a:pPr algn="ctr"/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 động Trải Nghiệm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2">
            <a:extLst>
              <a:ext uri="{FF2B5EF4-FFF2-40B4-BE49-F238E27FC236}">
                <a16:creationId xmlns:a16="http://schemas.microsoft.com/office/drawing/2014/main" id="{D564EB5F-1B63-4F7F-9810-511531BCDCC9}"/>
              </a:ext>
            </a:extLst>
          </p:cNvPr>
          <p:cNvSpPr txBox="1"/>
          <p:nvPr/>
        </p:nvSpPr>
        <p:spPr>
          <a:xfrm>
            <a:off x="2140397" y="1646134"/>
            <a:ext cx="89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Bài 20: Em bảo vệ cảnh quan thiên nhiên</a:t>
            </a:r>
            <a:r>
              <a:rPr lang="en-US" sz="2800" b="1" dirty="0"/>
              <a:t> (</a:t>
            </a:r>
            <a:r>
              <a:rPr lang="en-US" sz="2800" b="1" dirty="0" err="1"/>
              <a:t>tiết</a:t>
            </a:r>
            <a:r>
              <a:rPr lang="en-US" sz="2800" b="1" dirty="0"/>
              <a:t> 1)</a:t>
            </a:r>
            <a:endParaRPr lang="vi-VN" sz="2800" b="1" dirty="0"/>
          </a:p>
        </p:txBody>
      </p:sp>
      <p:sp>
        <p:nvSpPr>
          <p:cNvPr id="8" name="Hộp Văn bản 3">
            <a:extLst>
              <a:ext uri="{FF2B5EF4-FFF2-40B4-BE49-F238E27FC236}">
                <a16:creationId xmlns:a16="http://schemas.microsoft.com/office/drawing/2014/main" id="{0A26A6E3-2813-499A-9A4E-F38F75220E7D}"/>
              </a:ext>
            </a:extLst>
          </p:cNvPr>
          <p:cNvSpPr txBox="1"/>
          <p:nvPr/>
        </p:nvSpPr>
        <p:spPr>
          <a:xfrm>
            <a:off x="1325813" y="2361630"/>
            <a:ext cx="10369152" cy="10556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solidFill>
                  <a:srgbClr val="002060"/>
                </a:solidFill>
              </a:rPr>
              <a:t>Hoạt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động</a:t>
            </a:r>
            <a:r>
              <a:rPr lang="vi-VN" sz="2800" b="1" dirty="0">
                <a:solidFill>
                  <a:srgbClr val="002060"/>
                </a:solidFill>
              </a:rPr>
              <a:t> 2: </a:t>
            </a:r>
            <a:r>
              <a:rPr lang="vi-VN" sz="2800" b="1" dirty="0"/>
              <a:t>Nêu </a:t>
            </a:r>
            <a:r>
              <a:rPr lang="vi-VN" sz="2800" b="1" dirty="0" err="1"/>
              <a:t>những</a:t>
            </a:r>
            <a:r>
              <a:rPr lang="vi-VN" sz="2800" b="1" dirty="0"/>
              <a:t> </a:t>
            </a:r>
            <a:r>
              <a:rPr lang="vi-VN" sz="2800" b="1" dirty="0" err="1"/>
              <a:t>việc</a:t>
            </a:r>
            <a:r>
              <a:rPr lang="vi-VN" sz="2800" b="1" dirty="0"/>
              <a:t> </a:t>
            </a:r>
            <a:r>
              <a:rPr lang="vi-VN" sz="2800" b="1" dirty="0" err="1"/>
              <a:t>cần</a:t>
            </a:r>
            <a:r>
              <a:rPr lang="vi-VN" sz="2800" b="1" dirty="0"/>
              <a:t> </a:t>
            </a:r>
            <a:r>
              <a:rPr lang="vi-VN" sz="2800" b="1" dirty="0" err="1"/>
              <a:t>làm</a:t>
            </a:r>
            <a:r>
              <a:rPr lang="vi-VN" sz="2800" b="1" dirty="0"/>
              <a:t> </a:t>
            </a:r>
            <a:r>
              <a:rPr lang="vi-VN" sz="2800" b="1" dirty="0" err="1"/>
              <a:t>để</a:t>
            </a:r>
            <a:r>
              <a:rPr lang="vi-VN" sz="2800" b="1" dirty="0"/>
              <a:t> </a:t>
            </a:r>
            <a:r>
              <a:rPr lang="vi-VN" sz="2800" b="1" dirty="0" err="1"/>
              <a:t>bảo</a:t>
            </a:r>
            <a:r>
              <a:rPr lang="vi-VN" sz="2800" b="1" dirty="0"/>
              <a:t> </a:t>
            </a:r>
            <a:r>
              <a:rPr lang="vi-VN" sz="2800" b="1" dirty="0" err="1"/>
              <a:t>vệ</a:t>
            </a:r>
            <a:r>
              <a:rPr lang="vi-VN" sz="2800" b="1" dirty="0"/>
              <a:t> thiên nhiên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80FE1BC-B28E-43F0-B099-843070ADAB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9" t="11208" r="33396" b="64457"/>
          <a:stretch/>
        </p:blipFill>
        <p:spPr>
          <a:xfrm>
            <a:off x="6510389" y="3801790"/>
            <a:ext cx="4582222" cy="51668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238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87600" y="3224275"/>
            <a:ext cx="10980613" cy="4876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535" y="2201910"/>
            <a:ext cx="7920880" cy="72271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106" y="2387848"/>
            <a:ext cx="2224112" cy="1976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Hình ảnh 7">
            <a:extLst>
              <a:ext uri="{FF2B5EF4-FFF2-40B4-BE49-F238E27FC236}">
                <a16:creationId xmlns:a16="http://schemas.microsoft.com/office/drawing/2014/main" id="{FD237ACE-AA52-40E3-9087-417CFB4DE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74" y="5138084"/>
            <a:ext cx="4502582" cy="28309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" descr="Cần đưa giáo dục môi trường vào chương trình từ mẫu giáo, tiểu học - Ảnh 1">
            <a:extLst>
              <a:ext uri="{FF2B5EF4-FFF2-40B4-BE49-F238E27FC236}">
                <a16:creationId xmlns:a16="http://schemas.microsoft.com/office/drawing/2014/main" id="{949BDFDE-F9CA-4CA0-83BF-C48A89D53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361" y="4537658"/>
            <a:ext cx="5298738" cy="37393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3725168" y="46692"/>
            <a:ext cx="64087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D564EB5F-1B63-4F7F-9810-511531BCDCC9}"/>
              </a:ext>
            </a:extLst>
          </p:cNvPr>
          <p:cNvSpPr txBox="1"/>
          <p:nvPr/>
        </p:nvSpPr>
        <p:spPr>
          <a:xfrm>
            <a:off x="2190864" y="1248975"/>
            <a:ext cx="89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Bài 20: Em bảo vệ cảnh quan thiên nhiên</a:t>
            </a:r>
            <a:r>
              <a:rPr lang="en-US" sz="2800" b="1" dirty="0"/>
              <a:t> (</a:t>
            </a:r>
            <a:r>
              <a:rPr lang="en-US" sz="2800" b="1" dirty="0" err="1"/>
              <a:t>tiết</a:t>
            </a:r>
            <a:r>
              <a:rPr lang="en-US" sz="2800" b="1" dirty="0"/>
              <a:t> 1)</a:t>
            </a:r>
            <a:endParaRPr lang="vi-VN" sz="2800" b="1" dirty="0"/>
          </a:p>
        </p:txBody>
      </p:sp>
      <p:sp>
        <p:nvSpPr>
          <p:cNvPr id="10" name="Hộp Văn bản 3">
            <a:extLst>
              <a:ext uri="{FF2B5EF4-FFF2-40B4-BE49-F238E27FC236}">
                <a16:creationId xmlns:a16="http://schemas.microsoft.com/office/drawing/2014/main" id="{0A26A6E3-2813-499A-9A4E-F38F75220E7D}"/>
              </a:ext>
            </a:extLst>
          </p:cNvPr>
          <p:cNvSpPr txBox="1"/>
          <p:nvPr/>
        </p:nvSpPr>
        <p:spPr>
          <a:xfrm>
            <a:off x="1248785" y="1923223"/>
            <a:ext cx="10369152" cy="10556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solidFill>
                  <a:srgbClr val="002060"/>
                </a:solidFill>
              </a:rPr>
              <a:t>Hoạt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động</a:t>
            </a:r>
            <a:r>
              <a:rPr lang="vi-VN" sz="2800" b="1" dirty="0">
                <a:solidFill>
                  <a:srgbClr val="002060"/>
                </a:solidFill>
              </a:rPr>
              <a:t> 2: </a:t>
            </a:r>
            <a:r>
              <a:rPr lang="vi-VN" sz="2800" b="1" dirty="0"/>
              <a:t>Nêu </a:t>
            </a:r>
            <a:r>
              <a:rPr lang="vi-VN" sz="2800" b="1" dirty="0" err="1"/>
              <a:t>những</a:t>
            </a:r>
            <a:r>
              <a:rPr lang="vi-VN" sz="2800" b="1" dirty="0"/>
              <a:t> </a:t>
            </a:r>
            <a:r>
              <a:rPr lang="vi-VN" sz="2800" b="1" dirty="0" err="1"/>
              <a:t>việc</a:t>
            </a:r>
            <a:r>
              <a:rPr lang="vi-VN" sz="2800" b="1" dirty="0"/>
              <a:t> </a:t>
            </a:r>
            <a:r>
              <a:rPr lang="vi-VN" sz="2800" b="1" dirty="0" err="1"/>
              <a:t>cần</a:t>
            </a:r>
            <a:r>
              <a:rPr lang="vi-VN" sz="2800" b="1" dirty="0"/>
              <a:t> </a:t>
            </a:r>
            <a:r>
              <a:rPr lang="vi-VN" sz="2800" b="1" dirty="0" err="1"/>
              <a:t>làm</a:t>
            </a:r>
            <a:r>
              <a:rPr lang="vi-VN" sz="2800" b="1" dirty="0"/>
              <a:t> </a:t>
            </a:r>
            <a:r>
              <a:rPr lang="vi-VN" sz="2800" b="1" dirty="0" err="1"/>
              <a:t>để</a:t>
            </a:r>
            <a:r>
              <a:rPr lang="vi-VN" sz="2800" b="1" dirty="0"/>
              <a:t> </a:t>
            </a:r>
            <a:r>
              <a:rPr lang="vi-VN" sz="2800" b="1" dirty="0" err="1"/>
              <a:t>bảo</a:t>
            </a:r>
            <a:r>
              <a:rPr lang="vi-VN" sz="2800" b="1" dirty="0"/>
              <a:t> </a:t>
            </a:r>
            <a:r>
              <a:rPr lang="vi-VN" sz="2800" b="1" dirty="0" err="1"/>
              <a:t>vệ</a:t>
            </a:r>
            <a:r>
              <a:rPr lang="vi-VN" sz="2800" b="1" dirty="0"/>
              <a:t> thiên nhiên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88864" y="8590721"/>
            <a:ext cx="76328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sóc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xanh</a:t>
            </a:r>
            <a:endParaRPr lang="en-US" b="1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2" y="4723607"/>
            <a:ext cx="2197467" cy="4752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9" name="图片 31758" descr="封面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5136" y="7970148"/>
            <a:ext cx="2268464" cy="1505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60" name="图片 31759" descr="封面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3709" y="2433638"/>
            <a:ext cx="1511894" cy="1701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3673600" y="3266"/>
            <a:ext cx="60282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2">
            <a:extLst>
              <a:ext uri="{FF2B5EF4-FFF2-40B4-BE49-F238E27FC236}">
                <a16:creationId xmlns:a16="http://schemas.microsoft.com/office/drawing/2014/main" id="{D564EB5F-1B63-4F7F-9810-511531BCDCC9}"/>
              </a:ext>
            </a:extLst>
          </p:cNvPr>
          <p:cNvSpPr txBox="1"/>
          <p:nvPr/>
        </p:nvSpPr>
        <p:spPr>
          <a:xfrm>
            <a:off x="2180255" y="1060111"/>
            <a:ext cx="89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Bài 20: Em bảo vệ cảnh quan thiên nhiên</a:t>
            </a:r>
            <a:r>
              <a:rPr lang="en-US" sz="2800" b="1" dirty="0"/>
              <a:t> (</a:t>
            </a:r>
            <a:r>
              <a:rPr lang="en-US" sz="2800" b="1" dirty="0" err="1"/>
              <a:t>tiết</a:t>
            </a:r>
            <a:r>
              <a:rPr lang="en-US" sz="2800" b="1" dirty="0"/>
              <a:t> 1)</a:t>
            </a:r>
            <a:endParaRPr lang="vi-VN" sz="2800" b="1" dirty="0"/>
          </a:p>
        </p:txBody>
      </p:sp>
      <p:sp>
        <p:nvSpPr>
          <p:cNvPr id="13" name="Hộp Văn bản 3">
            <a:extLst>
              <a:ext uri="{FF2B5EF4-FFF2-40B4-BE49-F238E27FC236}">
                <a16:creationId xmlns:a16="http://schemas.microsoft.com/office/drawing/2014/main" id="{0A26A6E3-2813-499A-9A4E-F38F75220E7D}"/>
              </a:ext>
            </a:extLst>
          </p:cNvPr>
          <p:cNvSpPr txBox="1"/>
          <p:nvPr/>
        </p:nvSpPr>
        <p:spPr>
          <a:xfrm>
            <a:off x="1204888" y="1873466"/>
            <a:ext cx="10369152" cy="10556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solidFill>
                  <a:srgbClr val="002060"/>
                </a:solidFill>
              </a:rPr>
              <a:t>Hoạt</a:t>
            </a:r>
            <a:r>
              <a:rPr lang="vi-VN" sz="2800" b="1" dirty="0">
                <a:solidFill>
                  <a:srgbClr val="002060"/>
                </a:solidFill>
              </a:rPr>
              <a:t> </a:t>
            </a:r>
            <a:r>
              <a:rPr lang="vi-VN" sz="2800" b="1" dirty="0" err="1">
                <a:solidFill>
                  <a:srgbClr val="002060"/>
                </a:solidFill>
              </a:rPr>
              <a:t>động</a:t>
            </a:r>
            <a:r>
              <a:rPr lang="vi-VN" sz="2800" b="1" dirty="0">
                <a:solidFill>
                  <a:srgbClr val="002060"/>
                </a:solidFill>
              </a:rPr>
              <a:t> 2: </a:t>
            </a:r>
            <a:r>
              <a:rPr lang="vi-VN" sz="2800" b="1" dirty="0"/>
              <a:t>Nêu </a:t>
            </a:r>
            <a:r>
              <a:rPr lang="vi-VN" sz="2800" b="1" dirty="0" err="1"/>
              <a:t>những</a:t>
            </a:r>
            <a:r>
              <a:rPr lang="vi-VN" sz="2800" b="1" dirty="0"/>
              <a:t> </a:t>
            </a:r>
            <a:r>
              <a:rPr lang="vi-VN" sz="2800" b="1" dirty="0" err="1"/>
              <a:t>việc</a:t>
            </a:r>
            <a:r>
              <a:rPr lang="vi-VN" sz="2800" b="1" dirty="0"/>
              <a:t> </a:t>
            </a:r>
            <a:r>
              <a:rPr lang="vi-VN" sz="2800" b="1" dirty="0" err="1"/>
              <a:t>cần</a:t>
            </a:r>
            <a:r>
              <a:rPr lang="vi-VN" sz="2800" b="1" dirty="0"/>
              <a:t> </a:t>
            </a:r>
            <a:r>
              <a:rPr lang="vi-VN" sz="2800" b="1" dirty="0" err="1"/>
              <a:t>làm</a:t>
            </a:r>
            <a:r>
              <a:rPr lang="vi-VN" sz="2800" b="1" dirty="0"/>
              <a:t> </a:t>
            </a:r>
            <a:r>
              <a:rPr lang="vi-VN" sz="2800" b="1" dirty="0" err="1"/>
              <a:t>để</a:t>
            </a:r>
            <a:r>
              <a:rPr lang="vi-VN" sz="2800" b="1" dirty="0"/>
              <a:t> </a:t>
            </a:r>
            <a:r>
              <a:rPr lang="vi-VN" sz="2800" b="1" dirty="0" err="1"/>
              <a:t>bảo</a:t>
            </a:r>
            <a:r>
              <a:rPr lang="vi-VN" sz="2800" b="1" dirty="0"/>
              <a:t> </a:t>
            </a:r>
            <a:r>
              <a:rPr lang="vi-VN" sz="2800" b="1" dirty="0" err="1"/>
              <a:t>vệ</a:t>
            </a:r>
            <a:r>
              <a:rPr lang="vi-VN" sz="2800" b="1" dirty="0"/>
              <a:t> thiên nhiên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09F47C6B-BD94-43C1-85FB-C1A80D16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40" y="3110867"/>
            <a:ext cx="5050294" cy="26477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C3EC5DD7-C5B4-44BD-9051-E007DEA97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464" y="4449862"/>
            <a:ext cx="5472608" cy="410445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Hộp Văn bản 2">
            <a:extLst>
              <a:ext uri="{FF2B5EF4-FFF2-40B4-BE49-F238E27FC236}">
                <a16:creationId xmlns:a16="http://schemas.microsoft.com/office/drawing/2014/main" id="{D564EB5F-1B63-4F7F-9810-511531BCDCC9}"/>
              </a:ext>
            </a:extLst>
          </p:cNvPr>
          <p:cNvSpPr txBox="1"/>
          <p:nvPr/>
        </p:nvSpPr>
        <p:spPr>
          <a:xfrm>
            <a:off x="1095881" y="6572018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vệ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trường</a:t>
            </a:r>
            <a:endParaRPr lang="vi-VN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7058" y="7589274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6" name="图片 48135" descr="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66292" y="1775973"/>
            <a:ext cx="4025346" cy="1784589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37" name="组合 48136"/>
          <p:cNvGrpSpPr/>
          <p:nvPr/>
        </p:nvGrpSpPr>
        <p:grpSpPr>
          <a:xfrm>
            <a:off x="4085208" y="2261012"/>
            <a:ext cx="7369175" cy="6627812"/>
            <a:chOff x="1657" y="716"/>
            <a:chExt cx="3527" cy="3172"/>
          </a:xfrm>
        </p:grpSpPr>
        <p:grpSp>
          <p:nvGrpSpPr>
            <p:cNvPr id="48138" name="组合 48137"/>
            <p:cNvGrpSpPr/>
            <p:nvPr/>
          </p:nvGrpSpPr>
          <p:grpSpPr>
            <a:xfrm>
              <a:off x="2016" y="1008"/>
              <a:ext cx="2777" cy="2784"/>
              <a:chOff x="2200" y="1298"/>
              <a:chExt cx="1230" cy="1232"/>
            </a:xfrm>
          </p:grpSpPr>
          <p:sp>
            <p:nvSpPr>
              <p:cNvPr id="48139" name="椭圆 48138"/>
              <p:cNvSpPr/>
              <p:nvPr/>
            </p:nvSpPr>
            <p:spPr>
              <a:xfrm>
                <a:off x="2200" y="1298"/>
                <a:ext cx="1230" cy="1232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140" name="椭圆 48139"/>
              <p:cNvSpPr/>
              <p:nvPr/>
            </p:nvSpPr>
            <p:spPr>
              <a:xfrm>
                <a:off x="2215" y="1305"/>
                <a:ext cx="1201" cy="1200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141" name="椭圆 48140"/>
              <p:cNvSpPr/>
              <p:nvPr/>
            </p:nvSpPr>
            <p:spPr>
              <a:xfrm>
                <a:off x="2227" y="1316"/>
                <a:ext cx="1143" cy="1123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142" name="椭圆 48141"/>
              <p:cNvSpPr/>
              <p:nvPr/>
            </p:nvSpPr>
            <p:spPr>
              <a:xfrm>
                <a:off x="2294" y="1348"/>
                <a:ext cx="1017" cy="91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48143" name="组合 48142"/>
            <p:cNvGrpSpPr/>
            <p:nvPr/>
          </p:nvGrpSpPr>
          <p:grpSpPr>
            <a:xfrm>
              <a:off x="1657" y="716"/>
              <a:ext cx="3527" cy="3172"/>
              <a:chOff x="1225" y="694"/>
              <a:chExt cx="3527" cy="3172"/>
            </a:xfrm>
          </p:grpSpPr>
          <p:grpSp>
            <p:nvGrpSpPr>
              <p:cNvPr id="48144" name="组合 48143"/>
              <p:cNvGrpSpPr/>
              <p:nvPr/>
            </p:nvGrpSpPr>
            <p:grpSpPr>
              <a:xfrm>
                <a:off x="3817" y="1702"/>
                <a:ext cx="935" cy="938"/>
                <a:chOff x="590" y="1015"/>
                <a:chExt cx="696" cy="698"/>
              </a:xfrm>
            </p:grpSpPr>
            <p:sp>
              <p:nvSpPr>
                <p:cNvPr id="48145" name="椭圆 48144"/>
                <p:cNvSpPr/>
                <p:nvPr/>
              </p:nvSpPr>
              <p:spPr>
                <a:xfrm>
                  <a:off x="590" y="1015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shade val="46275"/>
                        <a:invGamma/>
                      </a:srgbClr>
                    </a:gs>
                    <a:gs pos="100000">
                      <a:srgbClr val="CCFF66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46" name="椭圆 48145"/>
                <p:cNvSpPr/>
                <p:nvPr/>
              </p:nvSpPr>
              <p:spPr>
                <a:xfrm>
                  <a:off x="598" y="1024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alpha val="0"/>
                      </a:srgbClr>
                    </a:gs>
                    <a:gs pos="100000">
                      <a:srgbClr val="CCFF66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47" name="椭圆 48146"/>
                <p:cNvSpPr/>
                <p:nvPr/>
              </p:nvSpPr>
              <p:spPr>
                <a:xfrm>
                  <a:off x="615" y="1046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shade val="79216"/>
                        <a:invGamma/>
                      </a:srgbClr>
                    </a:gs>
                    <a:gs pos="100000">
                      <a:srgbClr val="CCFF66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48" name="椭圆 48147"/>
                <p:cNvSpPr/>
                <p:nvPr/>
              </p:nvSpPr>
              <p:spPr>
                <a:xfrm>
                  <a:off x="651" y="1026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CCFF66">
                        <a:gamma/>
                        <a:tint val="0"/>
                        <a:invGamma/>
                      </a:srgbClr>
                    </a:gs>
                    <a:gs pos="100000">
                      <a:srgbClr val="CCFF66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8149" name="组合 48148"/>
              <p:cNvGrpSpPr/>
              <p:nvPr/>
            </p:nvGrpSpPr>
            <p:grpSpPr>
              <a:xfrm>
                <a:off x="1657" y="2928"/>
                <a:ext cx="935" cy="938"/>
                <a:chOff x="54" y="2591"/>
                <a:chExt cx="696" cy="698"/>
              </a:xfrm>
            </p:grpSpPr>
            <p:sp>
              <p:nvSpPr>
                <p:cNvPr id="48150" name="椭圆 48149"/>
                <p:cNvSpPr/>
                <p:nvPr/>
              </p:nvSpPr>
              <p:spPr>
                <a:xfrm>
                  <a:off x="54" y="2591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shade val="46275"/>
                        <a:invGamma/>
                      </a:srgbClr>
                    </a:gs>
                    <a:gs pos="100000">
                      <a:srgbClr val="FFCC00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51" name="椭圆 48150"/>
                <p:cNvSpPr/>
                <p:nvPr/>
              </p:nvSpPr>
              <p:spPr>
                <a:xfrm>
                  <a:off x="63" y="2600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alpha val="0"/>
                      </a:srgbClr>
                    </a:gs>
                    <a:gs pos="100000">
                      <a:srgbClr val="FFCC00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52" name="椭圆 48151"/>
                <p:cNvSpPr/>
                <p:nvPr/>
              </p:nvSpPr>
              <p:spPr>
                <a:xfrm>
                  <a:off x="79" y="2622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shade val="79216"/>
                        <a:invGamma/>
                      </a:srgbClr>
                    </a:gs>
                    <a:gs pos="100000">
                      <a:srgbClr val="FFCC00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53" name="椭圆 48152"/>
                <p:cNvSpPr/>
                <p:nvPr/>
              </p:nvSpPr>
              <p:spPr>
                <a:xfrm>
                  <a:off x="115" y="2597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CC00">
                        <a:gamma/>
                        <a:tint val="0"/>
                        <a:invGamma/>
                      </a:srgbClr>
                    </a:gs>
                    <a:gs pos="100000">
                      <a:srgbClr val="FFCC00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8154" name="组合 48153"/>
              <p:cNvGrpSpPr/>
              <p:nvPr/>
            </p:nvGrpSpPr>
            <p:grpSpPr>
              <a:xfrm>
                <a:off x="3385" y="2928"/>
                <a:ext cx="935" cy="938"/>
                <a:chOff x="166" y="1752"/>
                <a:chExt cx="696" cy="698"/>
              </a:xfrm>
            </p:grpSpPr>
            <p:sp>
              <p:nvSpPr>
                <p:cNvPr id="48155" name="椭圆 48154"/>
                <p:cNvSpPr/>
                <p:nvPr/>
              </p:nvSpPr>
              <p:spPr>
                <a:xfrm>
                  <a:off x="166" y="1752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shade val="46275"/>
                        <a:invGamma/>
                      </a:srgbClr>
                    </a:gs>
                    <a:gs pos="100000">
                      <a:srgbClr val="0099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56" name="椭圆 48155"/>
                <p:cNvSpPr/>
                <p:nvPr/>
              </p:nvSpPr>
              <p:spPr>
                <a:xfrm>
                  <a:off x="174" y="1761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alpha val="0"/>
                      </a:srgbClr>
                    </a:gs>
                    <a:gs pos="100000">
                      <a:srgbClr val="0099FF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57" name="椭圆 48156"/>
                <p:cNvSpPr/>
                <p:nvPr/>
              </p:nvSpPr>
              <p:spPr>
                <a:xfrm>
                  <a:off x="191" y="1783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shade val="79216"/>
                        <a:invGamma/>
                      </a:srgbClr>
                    </a:gs>
                    <a:gs pos="100000">
                      <a:srgbClr val="0099FF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58" name="椭圆 48157"/>
                <p:cNvSpPr/>
                <p:nvPr/>
              </p:nvSpPr>
              <p:spPr>
                <a:xfrm>
                  <a:off x="227" y="1762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0099FF">
                        <a:gamma/>
                        <a:tint val="0"/>
                        <a:invGamma/>
                      </a:srgbClr>
                    </a:gs>
                    <a:gs pos="100000">
                      <a:srgbClr val="0099FF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8159" name="组合 48158"/>
              <p:cNvGrpSpPr/>
              <p:nvPr/>
            </p:nvGrpSpPr>
            <p:grpSpPr>
              <a:xfrm>
                <a:off x="2496" y="694"/>
                <a:ext cx="935" cy="938"/>
                <a:chOff x="823" y="740"/>
                <a:chExt cx="696" cy="698"/>
              </a:xfrm>
            </p:grpSpPr>
            <p:sp>
              <p:nvSpPr>
                <p:cNvPr id="48160" name="椭圆 48159"/>
                <p:cNvSpPr/>
                <p:nvPr/>
              </p:nvSpPr>
              <p:spPr>
                <a:xfrm>
                  <a:off x="823" y="740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46275"/>
                        <a:invGamma/>
                      </a:srgbClr>
                    </a:gs>
                    <a:gs pos="100000">
                      <a:srgbClr val="FF33CC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61" name="椭圆 48160"/>
                <p:cNvSpPr/>
                <p:nvPr/>
              </p:nvSpPr>
              <p:spPr>
                <a:xfrm>
                  <a:off x="831" y="749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alpha val="0"/>
                      </a:srgbClr>
                    </a:gs>
                    <a:gs pos="100000">
                      <a:srgbClr val="FF33CC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62" name="椭圆 48161"/>
                <p:cNvSpPr/>
                <p:nvPr/>
              </p:nvSpPr>
              <p:spPr>
                <a:xfrm>
                  <a:off x="848" y="770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shade val="79216"/>
                        <a:invGamma/>
                      </a:srgbClr>
                    </a:gs>
                    <a:gs pos="100000">
                      <a:srgbClr val="FF33CC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63" name="椭圆 48162"/>
                <p:cNvSpPr/>
                <p:nvPr/>
              </p:nvSpPr>
              <p:spPr>
                <a:xfrm>
                  <a:off x="884" y="754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FF33CC">
                        <a:gamma/>
                        <a:tint val="0"/>
                        <a:invGamma/>
                      </a:srgbClr>
                    </a:gs>
                    <a:gs pos="100000">
                      <a:srgbClr val="FF33CC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48164" name="组合 48163"/>
              <p:cNvGrpSpPr/>
              <p:nvPr/>
            </p:nvGrpSpPr>
            <p:grpSpPr>
              <a:xfrm>
                <a:off x="1225" y="1702"/>
                <a:ext cx="935" cy="938"/>
                <a:chOff x="869" y="971"/>
                <a:chExt cx="696" cy="698"/>
              </a:xfrm>
            </p:grpSpPr>
            <p:sp>
              <p:nvSpPr>
                <p:cNvPr id="48165" name="椭圆 48164"/>
                <p:cNvSpPr/>
                <p:nvPr/>
              </p:nvSpPr>
              <p:spPr>
                <a:xfrm>
                  <a:off x="869" y="971"/>
                  <a:ext cx="696" cy="698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shade val="46275"/>
                        <a:invGamma/>
                      </a:srgbClr>
                    </a:gs>
                    <a:gs pos="100000">
                      <a:srgbClr val="6666FF"/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66" name="椭圆 48165"/>
                <p:cNvSpPr/>
                <p:nvPr/>
              </p:nvSpPr>
              <p:spPr>
                <a:xfrm>
                  <a:off x="878" y="980"/>
                  <a:ext cx="680" cy="680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alpha val="0"/>
                      </a:srgbClr>
                    </a:gs>
                    <a:gs pos="100000">
                      <a:srgbClr val="6666FF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67" name="椭圆 48166"/>
                <p:cNvSpPr/>
                <p:nvPr/>
              </p:nvSpPr>
              <p:spPr>
                <a:xfrm>
                  <a:off x="894" y="1002"/>
                  <a:ext cx="647" cy="63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shade val="79216"/>
                        <a:invGamma/>
                      </a:srgbClr>
                    </a:gs>
                    <a:gs pos="100000">
                      <a:srgbClr val="6666FF">
                        <a:alpha val="4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48168" name="椭圆 48167"/>
                <p:cNvSpPr/>
                <p:nvPr/>
              </p:nvSpPr>
              <p:spPr>
                <a:xfrm>
                  <a:off x="930" y="981"/>
                  <a:ext cx="576" cy="516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6666FF">
                        <a:gamma/>
                        <a:tint val="0"/>
                        <a:invGamma/>
                      </a:srgbClr>
                    </a:gs>
                    <a:gs pos="100000">
                      <a:srgbClr val="6666FF">
                        <a:alpha val="38000"/>
                      </a:srgbClr>
                    </a:gs>
                  </a:gsLst>
                  <a:lin ang="540000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pic>
          <p:nvPicPr>
            <p:cNvPr id="48169" name="图片 48168" descr="7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5" y="1218"/>
              <a:ext cx="2049" cy="243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48170" name="矩形 48169"/>
          <p:cNvSpPr/>
          <p:nvPr/>
        </p:nvSpPr>
        <p:spPr>
          <a:xfrm>
            <a:off x="6672832" y="5026673"/>
            <a:ext cx="2138362" cy="1421928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algn="ctr">
              <a:lnSpc>
                <a:spcPct val="120000"/>
              </a:lnSpc>
              <a:buClr>
                <a:srgbClr val="000000"/>
              </a:buClr>
            </a:pPr>
            <a:r>
              <a:rPr lang="en-US" altLang="zh-CN" sz="3600" b="1" dirty="0">
                <a:solidFill>
                  <a:srgbClr val="FFFFFF"/>
                </a:solidFill>
                <a:latin typeface="UTM Avo" panose="02040603050506020204" pitchFamily="18" charset="0"/>
              </a:rPr>
              <a:t>NHẬN XÉT</a:t>
            </a:r>
            <a:endParaRPr lang="zh-CN" altLang="en-US" sz="3600" b="1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48171" name="矩形 48170"/>
          <p:cNvSpPr/>
          <p:nvPr/>
        </p:nvSpPr>
        <p:spPr>
          <a:xfrm>
            <a:off x="6672832" y="2856560"/>
            <a:ext cx="2138362" cy="358303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algn="ctr">
              <a:lnSpc>
                <a:spcPct val="120000"/>
              </a:lnSpc>
              <a:buClr>
                <a:srgbClr val="000000"/>
              </a:buClr>
            </a:pPr>
            <a:r>
              <a:rPr lang="en-US" altLang="zh-CN" sz="1600" b="1" dirty="0">
                <a:solidFill>
                  <a:srgbClr val="0000CC"/>
                </a:solidFill>
                <a:latin typeface="UTM Avo" panose="02040603050506020204" pitchFamily="18" charset="0"/>
              </a:rPr>
              <a:t>SƯU TẦM</a:t>
            </a:r>
            <a:endParaRPr lang="zh-CN" altLang="en-US" sz="16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8172" name="矩形 48171"/>
          <p:cNvSpPr/>
          <p:nvPr/>
        </p:nvSpPr>
        <p:spPr>
          <a:xfrm>
            <a:off x="3886770" y="4945710"/>
            <a:ext cx="2138363" cy="358303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algn="ctr">
              <a:lnSpc>
                <a:spcPct val="120000"/>
              </a:lnSpc>
              <a:buClr>
                <a:srgbClr val="000000"/>
              </a:buClr>
            </a:pPr>
            <a:r>
              <a:rPr lang="en-US" altLang="zh-CN" sz="1600" b="1" dirty="0">
                <a:solidFill>
                  <a:srgbClr val="0000CC"/>
                </a:solidFill>
                <a:latin typeface="UTM Avo" panose="02040603050506020204" pitchFamily="18" charset="0"/>
              </a:rPr>
              <a:t>CHUẨN BỊ</a:t>
            </a:r>
            <a:endParaRPr lang="zh-CN" altLang="en-US" sz="16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8173" name="矩形 48172"/>
          <p:cNvSpPr/>
          <p:nvPr/>
        </p:nvSpPr>
        <p:spPr>
          <a:xfrm>
            <a:off x="4872607" y="7754831"/>
            <a:ext cx="2138362" cy="356636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algn="ctr">
              <a:lnSpc>
                <a:spcPct val="120000"/>
              </a:lnSpc>
              <a:buClr>
                <a:srgbClr val="000000"/>
              </a:buClr>
            </a:pPr>
            <a:r>
              <a:rPr lang="en-US" altLang="zh-CN" sz="1600" b="1" dirty="0">
                <a:solidFill>
                  <a:srgbClr val="0000CC"/>
                </a:solidFill>
                <a:latin typeface="UTM Avo" panose="02040603050506020204" pitchFamily="18" charset="0"/>
              </a:rPr>
              <a:t>SÁCH VỞ</a:t>
            </a:r>
            <a:endParaRPr lang="zh-CN" altLang="en-US" sz="16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8174" name="矩形 48173"/>
          <p:cNvSpPr/>
          <p:nvPr/>
        </p:nvSpPr>
        <p:spPr>
          <a:xfrm>
            <a:off x="8566720" y="7610369"/>
            <a:ext cx="2138363" cy="356636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algn="ctr">
              <a:lnSpc>
                <a:spcPct val="120000"/>
              </a:lnSpc>
              <a:buClr>
                <a:srgbClr val="000000"/>
              </a:buClr>
            </a:pPr>
            <a:r>
              <a:rPr lang="en-US" altLang="zh-CN" sz="1600" b="1" dirty="0">
                <a:solidFill>
                  <a:srgbClr val="0000CC"/>
                </a:solidFill>
                <a:latin typeface="UTM Avo" panose="02040603050506020204" pitchFamily="18" charset="0"/>
              </a:rPr>
              <a:t>TTTTTTT</a:t>
            </a:r>
            <a:endParaRPr lang="zh-CN" altLang="en-US" sz="16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8175" name="矩形 48174"/>
          <p:cNvSpPr/>
          <p:nvPr/>
        </p:nvSpPr>
        <p:spPr>
          <a:xfrm>
            <a:off x="9503345" y="5089419"/>
            <a:ext cx="2138363" cy="356636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lvl="0" algn="ctr">
              <a:lnSpc>
                <a:spcPct val="120000"/>
              </a:lnSpc>
              <a:buClr>
                <a:srgbClr val="000000"/>
              </a:buClr>
            </a:pPr>
            <a:r>
              <a:rPr lang="en-US" altLang="zh-CN" sz="1600" b="1" dirty="0">
                <a:solidFill>
                  <a:srgbClr val="0000CC"/>
                </a:solidFill>
                <a:latin typeface="UTM Avo" panose="02040603050506020204" pitchFamily="18" charset="0"/>
              </a:rPr>
              <a:t>DỤNG CỤ</a:t>
            </a:r>
            <a:endParaRPr lang="zh-CN" altLang="en-US" sz="1600" b="1" dirty="0">
              <a:solidFill>
                <a:srgbClr val="0000CC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Hộp Văn bản 2">
            <a:extLst>
              <a:ext uri="{FF2B5EF4-FFF2-40B4-BE49-F238E27FC236}">
                <a16:creationId xmlns:a16="http://schemas.microsoft.com/office/drawing/2014/main" id="{D564EB5F-1B63-4F7F-9810-511531BCDCC9}"/>
              </a:ext>
            </a:extLst>
          </p:cNvPr>
          <p:cNvSpPr txBox="1"/>
          <p:nvPr/>
        </p:nvSpPr>
        <p:spPr>
          <a:xfrm>
            <a:off x="2150401" y="1190360"/>
            <a:ext cx="8953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Bài 20: Em bảo vệ cảnh quan thiên nhiên</a:t>
            </a:r>
            <a:r>
              <a:rPr lang="en-US" sz="2800" b="1" dirty="0"/>
              <a:t> (</a:t>
            </a:r>
            <a:r>
              <a:rPr lang="en-US" sz="2800" b="1" dirty="0" err="1"/>
              <a:t>tiết</a:t>
            </a:r>
            <a:r>
              <a:rPr lang="en-US" sz="2800" b="1" dirty="0"/>
              <a:t> 1)</a:t>
            </a:r>
            <a:endParaRPr lang="vi-VN" sz="2800" b="1" dirty="0"/>
          </a:p>
        </p:txBody>
      </p:sp>
      <p:sp>
        <p:nvSpPr>
          <p:cNvPr id="45" name="Rounded Rectangle 44"/>
          <p:cNvSpPr/>
          <p:nvPr/>
        </p:nvSpPr>
        <p:spPr>
          <a:xfrm>
            <a:off x="539812" y="2608471"/>
            <a:ext cx="3486432" cy="22814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</a:rPr>
              <a:t>Hoạt động 1: </a:t>
            </a:r>
            <a:r>
              <a:rPr lang="vi-VN" sz="3200" b="1" dirty="0"/>
              <a:t>Thảo luận cùng bạn để trả lời câu hỏi: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520085" y="5795476"/>
            <a:ext cx="3478108" cy="22814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</a:rPr>
              <a:t>Hoạt động 2: </a:t>
            </a:r>
            <a:r>
              <a:rPr lang="vi-VN" sz="3200" b="1" dirty="0"/>
              <a:t>Nêu những việc cần làm để bảo vệ thiên nhiên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0F78CBA-35E7-4986-9F13-B024218C4C62}"/>
              </a:ext>
            </a:extLst>
          </p:cNvPr>
          <p:cNvSpPr/>
          <p:nvPr/>
        </p:nvSpPr>
        <p:spPr>
          <a:xfrm>
            <a:off x="3329241" y="-107885"/>
            <a:ext cx="5940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altLang="en-US" sz="32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8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5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5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100"/>
                            </p:stCondLst>
                            <p:childTnLst>
                              <p:par>
                                <p:cTn id="4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900"/>
                            </p:stCondLst>
                            <p:childTnLst>
                              <p:par>
                                <p:cTn id="5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9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9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70" grpId="0"/>
      <p:bldP spid="48171" grpId="0"/>
      <p:bldP spid="48172" grpId="0"/>
      <p:bldP spid="48173" grpId="0"/>
      <p:bldP spid="48174" grpId="0"/>
      <p:bldP spid="48175" grpId="0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988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375" y="2217739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15916"/>
            <a:ext cx="12854136" cy="12805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16586" y="1266498"/>
            <a:ext cx="5669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UTM Avo" panose="02040603050506020204" pitchFamily="18" charset="0"/>
              </a:rPr>
              <a:t>XIN CHÀO</a:t>
            </a:r>
          </a:p>
        </p:txBody>
      </p:sp>
      <p:pic>
        <p:nvPicPr>
          <p:cNvPr id="9" name="EM YEU CAY XANH">
            <a:hlinkClick r:id="" action="ppaction://media"/>
            <a:extLst>
              <a:ext uri="{FF2B5EF4-FFF2-40B4-BE49-F238E27FC236}">
                <a16:creationId xmlns:a16="http://schemas.microsoft.com/office/drawing/2014/main" id="{961AA4FE-3717-4EB0-A873-F261AB540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85208" y="5746006"/>
            <a:ext cx="5760640" cy="3240359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9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35272" y="1807707"/>
            <a:ext cx="12870185" cy="775894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1645" y="5936076"/>
            <a:ext cx="3913586" cy="3728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EM YEU CAY XANH">
            <a:hlinkClick r:id="" action="ppaction://media"/>
            <a:extLst>
              <a:ext uri="{FF2B5EF4-FFF2-40B4-BE49-F238E27FC236}">
                <a16:creationId xmlns:a16="http://schemas.microsoft.com/office/drawing/2014/main" id="{961AA4FE-3717-4EB0-A873-F261AB540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3808" y="2541251"/>
            <a:ext cx="7873754" cy="4428986"/>
          </a:xfrm>
          <a:prstGeom prst="rect">
            <a:avLst/>
          </a:prstGeom>
        </p:spPr>
      </p:pic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A83D8F79-737D-432F-AB32-7E60F85E35F7}"/>
              </a:ext>
            </a:extLst>
          </p:cNvPr>
          <p:cNvSpPr txBox="1"/>
          <p:nvPr/>
        </p:nvSpPr>
        <p:spPr>
          <a:xfrm>
            <a:off x="2238392" y="7222322"/>
            <a:ext cx="58245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err="1">
                <a:solidFill>
                  <a:srgbClr val="002060"/>
                </a:solidFill>
              </a:rPr>
              <a:t>Bài</a:t>
            </a:r>
            <a:r>
              <a:rPr lang="vi-VN" sz="3200" b="1" dirty="0">
                <a:solidFill>
                  <a:srgbClr val="002060"/>
                </a:solidFill>
              </a:rPr>
              <a:t> </a:t>
            </a:r>
            <a:r>
              <a:rPr lang="vi-VN" sz="3200" b="1" dirty="0" err="1">
                <a:solidFill>
                  <a:srgbClr val="002060"/>
                </a:solidFill>
              </a:rPr>
              <a:t>hát</a:t>
            </a:r>
            <a:r>
              <a:rPr lang="vi-VN" sz="3200" b="1" dirty="0">
                <a:solidFill>
                  <a:srgbClr val="002060"/>
                </a:solidFill>
              </a:rPr>
              <a:t>: </a:t>
            </a:r>
            <a:r>
              <a:rPr lang="vi-VN" sz="3200" b="1" dirty="0">
                <a:solidFill>
                  <a:srgbClr val="CC00CC"/>
                </a:solidFill>
              </a:rPr>
              <a:t>Em yêu cây xanh</a:t>
            </a:r>
            <a:endParaRPr lang="vi-VN" sz="3200" dirty="0">
              <a:solidFill>
                <a:srgbClr val="CC00CC"/>
              </a:solidFill>
            </a:endParaRPr>
          </a:p>
          <a:p>
            <a:pPr algn="ctr"/>
            <a:r>
              <a:rPr lang="vi-VN" sz="3200" dirty="0" err="1">
                <a:solidFill>
                  <a:srgbClr val="0070C0"/>
                </a:solidFill>
              </a:rPr>
              <a:t>Sáng</a:t>
            </a:r>
            <a:r>
              <a:rPr lang="vi-VN" sz="3200" dirty="0">
                <a:solidFill>
                  <a:srgbClr val="0070C0"/>
                </a:solidFill>
              </a:rPr>
              <a:t> </a:t>
            </a:r>
            <a:r>
              <a:rPr lang="vi-VN" sz="3200" dirty="0" err="1">
                <a:solidFill>
                  <a:srgbClr val="0070C0"/>
                </a:solidFill>
              </a:rPr>
              <a:t>tác</a:t>
            </a:r>
            <a:r>
              <a:rPr lang="vi-VN" sz="3200" dirty="0">
                <a:solidFill>
                  <a:srgbClr val="0070C0"/>
                </a:solidFill>
              </a:rPr>
              <a:t>: </a:t>
            </a:r>
            <a:r>
              <a:rPr lang="vi-VN" sz="3200" dirty="0" err="1">
                <a:solidFill>
                  <a:srgbClr val="0070C0"/>
                </a:solidFill>
              </a:rPr>
              <a:t>Hoàng</a:t>
            </a:r>
            <a:r>
              <a:rPr lang="vi-VN" sz="3200" dirty="0">
                <a:solidFill>
                  <a:srgbClr val="0070C0"/>
                </a:solidFill>
              </a:rPr>
              <a:t> Văn </a:t>
            </a:r>
            <a:r>
              <a:rPr lang="vi-VN" sz="3200" dirty="0" err="1">
                <a:solidFill>
                  <a:srgbClr val="0070C0"/>
                </a:solidFill>
              </a:rPr>
              <a:t>Yến</a:t>
            </a:r>
            <a:endParaRPr lang="vi-VN" sz="3200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57216" y="-403204"/>
            <a:ext cx="52156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5079" y="1176657"/>
            <a:ext cx="44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TM Avo" panose="02040603050506020204" pitchFamily="18" charset="0"/>
              </a:rPr>
              <a:t>KHỞI ĐỘNG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9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296" y="2175039"/>
            <a:ext cx="12942369" cy="728607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927" y="1341504"/>
            <a:ext cx="10367169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1754975" y="1458913"/>
            <a:ext cx="960769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Bài 20: Em bảo vệ cảnh quan thiên nhiên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tiết</a:t>
            </a:r>
            <a:r>
              <a:rPr lang="en-US" sz="3200" b="1" dirty="0">
                <a:solidFill>
                  <a:schemeClr val="bg1"/>
                </a:solidFill>
              </a:rPr>
              <a:t> 1)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3484182" y="3315852"/>
            <a:ext cx="7686346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3200" b="1" dirty="0"/>
              <a:t>Hoạt động 1: Thảo luận cùng bạn để trả lời câu hỏi:</a:t>
            </a: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34" y="3212074"/>
            <a:ext cx="2138735" cy="12338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3909970" y="243091"/>
            <a:ext cx="6079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B1E15E9-A71D-4A58-AB62-72DACF5072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54578" r="82599" b="41360"/>
          <a:stretch/>
        </p:blipFill>
        <p:spPr>
          <a:xfrm>
            <a:off x="1728583" y="3615966"/>
            <a:ext cx="609236" cy="476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Hộp Văn bản 15">
            <a:extLst>
              <a:ext uri="{FF2B5EF4-FFF2-40B4-BE49-F238E27FC236}">
                <a16:creationId xmlns:a16="http://schemas.microsoft.com/office/drawing/2014/main" id="{A738C748-8AB9-4540-8EA8-2F886E7B65BB}"/>
              </a:ext>
            </a:extLst>
          </p:cNvPr>
          <p:cNvSpPr txBox="1"/>
          <p:nvPr/>
        </p:nvSpPr>
        <p:spPr>
          <a:xfrm>
            <a:off x="2789064" y="4809902"/>
            <a:ext cx="40324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3200" b="1" dirty="0">
                <a:solidFill>
                  <a:srgbClr val="0070C0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bạn trong tranh đang làm gì?</a:t>
            </a:r>
          </a:p>
          <a:p>
            <a:pPr algn="just"/>
            <a:endParaRPr lang="vi-VN" sz="3200" b="1" dirty="0">
              <a:solidFill>
                <a:srgbClr val="0070C0"/>
              </a:solidFill>
            </a:endParaRPr>
          </a:p>
          <a:p>
            <a:pPr marL="457200" indent="-457200" algn="just">
              <a:buFontTx/>
              <a:buChar char="-"/>
            </a:pP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Việc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làm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đó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có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lợi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ích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</a:rPr>
              <a:t>gì</a:t>
            </a:r>
            <a:r>
              <a:rPr lang="vi-VN" sz="3200" b="1" dirty="0">
                <a:solidFill>
                  <a:srgbClr val="0070C0"/>
                </a:solidFill>
                <a:latin typeface="+mj-lt"/>
              </a:rPr>
              <a:t>?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2024842D-A458-4A94-8BF5-40D70CDB2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64007" r="13507" b="8313"/>
          <a:stretch/>
        </p:blipFill>
        <p:spPr>
          <a:xfrm>
            <a:off x="7078612" y="4809902"/>
            <a:ext cx="5271084" cy="2914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D1E8B-DAB4-4D80-A4DC-30553987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2C68F-736B-4223-95AB-D5008B9EA44B}" type="datetime1">
              <a:rPr lang="en-US" smtClean="0"/>
              <a:t>4/24/2025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3807E-2DCD-45B2-93AF-35C37F4B8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图片 71696" descr="21">
            <a:extLst>
              <a:ext uri="{FF2B5EF4-FFF2-40B4-BE49-F238E27FC236}">
                <a16:creationId xmlns:a16="http://schemas.microsoft.com/office/drawing/2014/main" id="{5333912F-16C8-475E-B814-24C1A0307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3729" y="2001076"/>
            <a:ext cx="12942369" cy="72860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1BA15-73ED-4753-A59B-7CD898E9EB62}"/>
              </a:ext>
            </a:extLst>
          </p:cNvPr>
          <p:cNvSpPr txBox="1"/>
          <p:nvPr/>
        </p:nvSpPr>
        <p:spPr>
          <a:xfrm>
            <a:off x="3909970" y="243091"/>
            <a:ext cx="6079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1686" descr="11">
            <a:extLst>
              <a:ext uri="{FF2B5EF4-FFF2-40B4-BE49-F238E27FC236}">
                <a16:creationId xmlns:a16="http://schemas.microsoft.com/office/drawing/2014/main" id="{AEBF74E3-9518-4548-90E5-4275585FA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927" y="1341504"/>
            <a:ext cx="10367169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F594CC-5DC3-4ACC-883D-AFE861C30050}"/>
              </a:ext>
            </a:extLst>
          </p:cNvPr>
          <p:cNvSpPr/>
          <p:nvPr/>
        </p:nvSpPr>
        <p:spPr>
          <a:xfrm>
            <a:off x="3159125" y="4260047"/>
            <a:ext cx="631507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</a:rPr>
              <a:t>Bài 20: Em bảo vệ cảnh quan thiên nhiên</a:t>
            </a:r>
            <a:r>
              <a:rPr lang="en-US" sz="2800" b="1" dirty="0">
                <a:solidFill>
                  <a:schemeClr val="bg1"/>
                </a:solidFill>
              </a:rPr>
              <a:t> (</a:t>
            </a:r>
            <a:r>
              <a:rPr lang="en-US" sz="2800" b="1" dirty="0" err="1">
                <a:solidFill>
                  <a:schemeClr val="bg1"/>
                </a:solidFill>
              </a:rPr>
              <a:t>tiết</a:t>
            </a:r>
            <a:r>
              <a:rPr lang="en-US" sz="2800" b="1" dirty="0">
                <a:solidFill>
                  <a:schemeClr val="bg1"/>
                </a:solidFill>
              </a:rPr>
              <a:t> 1)</a:t>
            </a:r>
            <a:endParaRPr lang="vi-VN" sz="2800" b="1" dirty="0">
              <a:solidFill>
                <a:schemeClr val="bg1"/>
              </a:solidFill>
            </a:endParaRPr>
          </a:p>
        </p:txBody>
      </p:sp>
      <p:sp>
        <p:nvSpPr>
          <p:cNvPr id="11" name="文本框 71690">
            <a:extLst>
              <a:ext uri="{FF2B5EF4-FFF2-40B4-BE49-F238E27FC236}">
                <a16:creationId xmlns:a16="http://schemas.microsoft.com/office/drawing/2014/main" id="{A002E55C-5500-47CE-B0B7-5AD4F9143F4E}"/>
              </a:ext>
            </a:extLst>
          </p:cNvPr>
          <p:cNvSpPr txBox="1"/>
          <p:nvPr/>
        </p:nvSpPr>
        <p:spPr>
          <a:xfrm>
            <a:off x="2017662" y="1549489"/>
            <a:ext cx="960769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Bài 20: Em bảo vệ cảnh quan thiên nhiên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tiết</a:t>
            </a:r>
            <a:r>
              <a:rPr lang="en-US" sz="3200" b="1" dirty="0">
                <a:solidFill>
                  <a:schemeClr val="bg1"/>
                </a:solidFill>
              </a:rPr>
              <a:t> 1)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12" name="文本框 71691">
            <a:extLst>
              <a:ext uri="{FF2B5EF4-FFF2-40B4-BE49-F238E27FC236}">
                <a16:creationId xmlns:a16="http://schemas.microsoft.com/office/drawing/2014/main" id="{99798FC3-7256-4F9E-8DE6-E7E0755C59C7}"/>
              </a:ext>
            </a:extLst>
          </p:cNvPr>
          <p:cNvSpPr txBox="1"/>
          <p:nvPr/>
        </p:nvSpPr>
        <p:spPr>
          <a:xfrm>
            <a:off x="3484182" y="3315852"/>
            <a:ext cx="768634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Thảo luận cùng bạn để trả lời câu hỏi:</a:t>
            </a:r>
          </a:p>
        </p:txBody>
      </p:sp>
      <p:pic>
        <p:nvPicPr>
          <p:cNvPr id="13" name="图片 71695" descr="2">
            <a:extLst>
              <a:ext uri="{FF2B5EF4-FFF2-40B4-BE49-F238E27FC236}">
                <a16:creationId xmlns:a16="http://schemas.microsoft.com/office/drawing/2014/main" id="{A7CF1ED3-2559-4B2C-B4D7-2FAB533F5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34" y="3212074"/>
            <a:ext cx="2138735" cy="12338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1E62119-2DC6-4F95-BC75-539F49FF04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54578" r="82599" b="41360"/>
          <a:stretch/>
        </p:blipFill>
        <p:spPr>
          <a:xfrm>
            <a:off x="1728583" y="3615966"/>
            <a:ext cx="609236" cy="476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B906CE-01D5-4ED4-9A3B-A4B972C16519}"/>
              </a:ext>
            </a:extLst>
          </p:cNvPr>
          <p:cNvSpPr txBox="1"/>
          <p:nvPr/>
        </p:nvSpPr>
        <p:spPr>
          <a:xfrm>
            <a:off x="3484183" y="4737894"/>
            <a:ext cx="866592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rào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rào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giúp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đứng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vững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có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ích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bảo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705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E4B2F-D9CC-4D30-8566-60DD6D423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B89A5-7879-44D6-AF18-F60F76B0A528}" type="datetime1">
              <a:rPr lang="en-US" smtClean="0"/>
              <a:t>4/24/2025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22D907-F078-490E-9CA6-97186FF13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图片 71696" descr="21">
            <a:extLst>
              <a:ext uri="{FF2B5EF4-FFF2-40B4-BE49-F238E27FC236}">
                <a16:creationId xmlns:a16="http://schemas.microsoft.com/office/drawing/2014/main" id="{BF0D8500-D53B-4BFC-BCCC-9D8290981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8363" y="2661611"/>
            <a:ext cx="10898187" cy="57337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1686" descr="11">
            <a:extLst>
              <a:ext uri="{FF2B5EF4-FFF2-40B4-BE49-F238E27FC236}">
                <a16:creationId xmlns:a16="http://schemas.microsoft.com/office/drawing/2014/main" id="{3FF8D8FA-15CF-4FB4-8FA5-F44DF5A7C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927" y="1341504"/>
            <a:ext cx="10367169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文本框 71690">
            <a:extLst>
              <a:ext uri="{FF2B5EF4-FFF2-40B4-BE49-F238E27FC236}">
                <a16:creationId xmlns:a16="http://schemas.microsoft.com/office/drawing/2014/main" id="{6B228952-82F1-4855-9254-50EFCB7211FA}"/>
              </a:ext>
            </a:extLst>
          </p:cNvPr>
          <p:cNvSpPr txBox="1"/>
          <p:nvPr/>
        </p:nvSpPr>
        <p:spPr>
          <a:xfrm>
            <a:off x="1852960" y="1439776"/>
            <a:ext cx="960769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Bài 20: Em bảo vệ cảnh quan thiên nhiên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tiết</a:t>
            </a:r>
            <a:r>
              <a:rPr lang="en-US" sz="3200" b="1" dirty="0">
                <a:solidFill>
                  <a:schemeClr val="bg1"/>
                </a:solidFill>
              </a:rPr>
              <a:t> 1)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2E1D9B-F005-4D47-8582-218AFDB40F75}"/>
              </a:ext>
            </a:extLst>
          </p:cNvPr>
          <p:cNvSpPr/>
          <p:nvPr/>
        </p:nvSpPr>
        <p:spPr>
          <a:xfrm>
            <a:off x="3663973" y="70623"/>
            <a:ext cx="631507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altLang="en-US" sz="32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ộp Văn bản 3">
            <a:extLst>
              <a:ext uri="{FF2B5EF4-FFF2-40B4-BE49-F238E27FC236}">
                <a16:creationId xmlns:a16="http://schemas.microsoft.com/office/drawing/2014/main" id="{90EA9D14-9652-4443-8522-2649F205DE1E}"/>
              </a:ext>
            </a:extLst>
          </p:cNvPr>
          <p:cNvSpPr txBox="1"/>
          <p:nvPr/>
        </p:nvSpPr>
        <p:spPr>
          <a:xfrm>
            <a:off x="3383366" y="2835330"/>
            <a:ext cx="6721888" cy="10556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latin typeface="+mj-lt"/>
              </a:rPr>
              <a:t>Hoạt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động</a:t>
            </a:r>
            <a:r>
              <a:rPr lang="vi-VN" sz="2800" b="1" dirty="0">
                <a:latin typeface="+mj-lt"/>
              </a:rPr>
              <a:t> 1: </a:t>
            </a:r>
            <a:r>
              <a:rPr lang="vi-VN" sz="2800" b="1" dirty="0" err="1">
                <a:latin typeface="+mj-lt"/>
              </a:rPr>
              <a:t>Thảo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luận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cùng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bạn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để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trả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lời</a:t>
            </a:r>
            <a:r>
              <a:rPr lang="vi-VN" sz="2800" b="1" dirty="0">
                <a:latin typeface="+mj-lt"/>
              </a:rPr>
              <a:t> câu </a:t>
            </a:r>
            <a:r>
              <a:rPr lang="vi-VN" sz="2800" b="1" dirty="0" err="1">
                <a:latin typeface="+mj-lt"/>
              </a:rPr>
              <a:t>hỏi</a:t>
            </a:r>
            <a:r>
              <a:rPr lang="vi-VN" sz="2800" b="1" dirty="0">
                <a:latin typeface="+mj-lt"/>
              </a:rPr>
              <a:t>:</a:t>
            </a:r>
          </a:p>
        </p:txBody>
      </p:sp>
      <p:sp>
        <p:nvSpPr>
          <p:cNvPr id="11" name="Hộp Văn bản 6">
            <a:extLst>
              <a:ext uri="{FF2B5EF4-FFF2-40B4-BE49-F238E27FC236}">
                <a16:creationId xmlns:a16="http://schemas.microsoft.com/office/drawing/2014/main" id="{AEDC0B1D-29CC-4DA3-B574-6EF54B3D4091}"/>
              </a:ext>
            </a:extLst>
          </p:cNvPr>
          <p:cNvSpPr txBox="1"/>
          <p:nvPr/>
        </p:nvSpPr>
        <p:spPr>
          <a:xfrm>
            <a:off x="3468201" y="4153690"/>
            <a:ext cx="805796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+mj-lt"/>
              </a:rPr>
              <a:t>Thảo luận nhóm </a:t>
            </a:r>
            <a:r>
              <a:rPr lang="en-US" sz="3600" b="1" dirty="0">
                <a:latin typeface="+mj-lt"/>
              </a:rPr>
              <a:t>2</a:t>
            </a:r>
            <a:r>
              <a:rPr lang="vi-VN" sz="3600" b="1" dirty="0">
                <a:latin typeface="+mj-lt"/>
              </a:rPr>
              <a:t> </a:t>
            </a:r>
            <a:endParaRPr lang="en-US" sz="3600" b="1" dirty="0">
              <a:latin typeface="+mj-lt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71690">
            <a:extLst>
              <a:ext uri="{FF2B5EF4-FFF2-40B4-BE49-F238E27FC236}">
                <a16:creationId xmlns:a16="http://schemas.microsoft.com/office/drawing/2014/main" id="{4E617A73-F255-4278-BFD9-7001AE09BF05}"/>
              </a:ext>
            </a:extLst>
          </p:cNvPr>
          <p:cNvSpPr txBox="1"/>
          <p:nvPr/>
        </p:nvSpPr>
        <p:spPr>
          <a:xfrm>
            <a:off x="2005360" y="1592176"/>
            <a:ext cx="960769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Bài 20: Em bảo vệ cảnh quan thiên nhiên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tiết</a:t>
            </a:r>
            <a:r>
              <a:rPr lang="en-US" sz="3200" b="1" dirty="0">
                <a:solidFill>
                  <a:schemeClr val="bg1"/>
                </a:solidFill>
              </a:rPr>
              <a:t> 1)</a:t>
            </a:r>
            <a:endParaRPr lang="vi-V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5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8FDF6-D419-4EE0-979A-F1538432E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A9ED3-A892-4312-9FCC-9DADB8FB4660}" type="datetime1">
              <a:rPr lang="en-US" smtClean="0"/>
              <a:t>4/24/2025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F0E81-37AF-4709-8F0C-887FC1BA3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C3E68C-D37E-4E84-86E1-916269A27E11}"/>
              </a:ext>
            </a:extLst>
          </p:cNvPr>
          <p:cNvSpPr/>
          <p:nvPr/>
        </p:nvSpPr>
        <p:spPr>
          <a:xfrm>
            <a:off x="3663973" y="70623"/>
            <a:ext cx="6315075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altLang="en-US" sz="32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71686" descr="11">
            <a:extLst>
              <a:ext uri="{FF2B5EF4-FFF2-40B4-BE49-F238E27FC236}">
                <a16:creationId xmlns:a16="http://schemas.microsoft.com/office/drawing/2014/main" id="{F58B65AA-E863-47E8-9BC4-EDB8098F85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27" y="1341504"/>
            <a:ext cx="10367169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71690">
            <a:extLst>
              <a:ext uri="{FF2B5EF4-FFF2-40B4-BE49-F238E27FC236}">
                <a16:creationId xmlns:a16="http://schemas.microsoft.com/office/drawing/2014/main" id="{2A0C5A1E-6FF1-42FE-A423-777897252C6C}"/>
              </a:ext>
            </a:extLst>
          </p:cNvPr>
          <p:cNvSpPr txBox="1"/>
          <p:nvPr/>
        </p:nvSpPr>
        <p:spPr>
          <a:xfrm>
            <a:off x="2017661" y="1521396"/>
            <a:ext cx="960769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Bài 20: Em bảo vệ cảnh quan thiên nhiên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tiết</a:t>
            </a:r>
            <a:r>
              <a:rPr lang="en-US" sz="3200" b="1" dirty="0">
                <a:solidFill>
                  <a:schemeClr val="bg1"/>
                </a:solidFill>
              </a:rPr>
              <a:t> 1)</a:t>
            </a:r>
            <a:endParaRPr lang="vi-VN" sz="3200" b="1" dirty="0">
              <a:solidFill>
                <a:schemeClr val="bg1"/>
              </a:solidFill>
            </a:endParaRPr>
          </a:p>
        </p:txBody>
      </p:sp>
      <p:pic>
        <p:nvPicPr>
          <p:cNvPr id="12" name="图片 71696" descr="21">
            <a:extLst>
              <a:ext uri="{FF2B5EF4-FFF2-40B4-BE49-F238E27FC236}">
                <a16:creationId xmlns:a16="http://schemas.microsoft.com/office/drawing/2014/main" id="{A694783D-2B92-4199-BB08-A2DE35389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8363" y="2661611"/>
            <a:ext cx="10898187" cy="573371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Hộp Văn bản 3">
            <a:extLst>
              <a:ext uri="{FF2B5EF4-FFF2-40B4-BE49-F238E27FC236}">
                <a16:creationId xmlns:a16="http://schemas.microsoft.com/office/drawing/2014/main" id="{CFA8E6A3-9FB8-4D56-B646-5DABFC678692}"/>
              </a:ext>
            </a:extLst>
          </p:cNvPr>
          <p:cNvSpPr txBox="1"/>
          <p:nvPr/>
        </p:nvSpPr>
        <p:spPr>
          <a:xfrm>
            <a:off x="4185315" y="2821559"/>
            <a:ext cx="6721888" cy="10556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latin typeface="+mj-lt"/>
              </a:rPr>
              <a:t>Hoạt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động</a:t>
            </a:r>
            <a:r>
              <a:rPr lang="vi-VN" sz="2800" b="1" dirty="0">
                <a:latin typeface="+mj-lt"/>
              </a:rPr>
              <a:t> 1: </a:t>
            </a:r>
            <a:r>
              <a:rPr lang="vi-VN" sz="2800" b="1" dirty="0" err="1">
                <a:latin typeface="+mj-lt"/>
              </a:rPr>
              <a:t>Thảo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luận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cùng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bạn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để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trả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lời</a:t>
            </a:r>
            <a:r>
              <a:rPr lang="vi-VN" sz="2800" b="1" dirty="0">
                <a:latin typeface="+mj-lt"/>
              </a:rPr>
              <a:t> câu </a:t>
            </a:r>
            <a:r>
              <a:rPr lang="vi-VN" sz="2800" b="1" dirty="0" err="1">
                <a:latin typeface="+mj-lt"/>
              </a:rPr>
              <a:t>hỏi</a:t>
            </a:r>
            <a:r>
              <a:rPr lang="vi-VN" sz="2800" b="1" dirty="0">
                <a:latin typeface="+mj-lt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0E7FAC7-6256-4782-91C7-F0AD9B82DA69}"/>
              </a:ext>
            </a:extLst>
          </p:cNvPr>
          <p:cNvSpPr txBox="1"/>
          <p:nvPr/>
        </p:nvSpPr>
        <p:spPr>
          <a:xfrm>
            <a:off x="3869184" y="4270620"/>
            <a:ext cx="7756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+mj-lt"/>
              </a:rPr>
              <a:t>+ Vì cây xanh cho ta bóng mát, cho gỗ, cho quả, giúp môi trường trong lành, tốt cho sức khỏe, ...</a:t>
            </a:r>
            <a:endParaRPr lang="en-US" sz="3600" dirty="0"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35C2DB-8E86-471A-86CB-D36ACE8BCAD9}"/>
              </a:ext>
            </a:extLst>
          </p:cNvPr>
          <p:cNvSpPr txBox="1"/>
          <p:nvPr/>
        </p:nvSpPr>
        <p:spPr>
          <a:xfrm>
            <a:off x="3711505" y="6056363"/>
            <a:ext cx="74168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bẻ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53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4999" y="2276494"/>
            <a:ext cx="12457384" cy="79439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71686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846" y="1592928"/>
            <a:ext cx="10367169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71690"/>
          <p:cNvSpPr txBox="1"/>
          <p:nvPr/>
        </p:nvSpPr>
        <p:spPr>
          <a:xfrm>
            <a:off x="1728581" y="1772450"/>
            <a:ext cx="960769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Bài 20: Em bảo vệ cảnh quan thiên nhiên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tiết</a:t>
            </a:r>
            <a:r>
              <a:rPr lang="en-US" sz="3200" b="1" dirty="0">
                <a:solidFill>
                  <a:schemeClr val="bg1"/>
                </a:solidFill>
              </a:rPr>
              <a:t> 1)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0EF62254-7E8A-4CC4-84B1-61A9DF14D682}"/>
              </a:ext>
            </a:extLst>
          </p:cNvPr>
          <p:cNvSpPr txBox="1"/>
          <p:nvPr/>
        </p:nvSpPr>
        <p:spPr>
          <a:xfrm>
            <a:off x="3581152" y="3576657"/>
            <a:ext cx="7389050" cy="132802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3600" b="1" dirty="0" err="1">
                <a:latin typeface="+mj-lt"/>
              </a:rPr>
              <a:t>Hoạt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động</a:t>
            </a:r>
            <a:r>
              <a:rPr lang="vi-VN" sz="3600" b="1" dirty="0">
                <a:latin typeface="+mj-lt"/>
              </a:rPr>
              <a:t> 1: </a:t>
            </a:r>
            <a:r>
              <a:rPr lang="vi-VN" sz="3600" b="1" dirty="0" err="1">
                <a:latin typeface="+mj-lt"/>
              </a:rPr>
              <a:t>Thảo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luận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cùng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bạn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để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trả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lời</a:t>
            </a:r>
            <a:r>
              <a:rPr lang="vi-VN" sz="3600" b="1" dirty="0">
                <a:latin typeface="+mj-lt"/>
              </a:rPr>
              <a:t> câu </a:t>
            </a:r>
            <a:r>
              <a:rPr lang="vi-VN" sz="3600" b="1" dirty="0" err="1">
                <a:latin typeface="+mj-lt"/>
              </a:rPr>
              <a:t>hỏi</a:t>
            </a:r>
            <a:r>
              <a:rPr lang="vi-VN" sz="3600" b="1" dirty="0">
                <a:latin typeface="+mj-lt"/>
              </a:rPr>
              <a:t>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2F52A62-6F25-4008-ACBD-3CAFE6F509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54578" r="82599" b="41360"/>
          <a:stretch/>
        </p:blipFill>
        <p:spPr>
          <a:xfrm>
            <a:off x="2077731" y="3509688"/>
            <a:ext cx="1240619" cy="1228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ộp Văn bản 6">
            <a:extLst>
              <a:ext uri="{FF2B5EF4-FFF2-40B4-BE49-F238E27FC236}">
                <a16:creationId xmlns:a16="http://schemas.microsoft.com/office/drawing/2014/main" id="{383B4716-D657-4F1E-A22C-B0C44F17C385}"/>
              </a:ext>
            </a:extLst>
          </p:cNvPr>
          <p:cNvSpPr txBox="1"/>
          <p:nvPr/>
        </p:nvSpPr>
        <p:spPr>
          <a:xfrm>
            <a:off x="1664711" y="4881910"/>
            <a:ext cx="80579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cả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lớp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về các việc làm bảo vệ cảnh quan thiên nhiên?</a:t>
            </a:r>
          </a:p>
          <a:p>
            <a:pPr algn="just"/>
            <a:r>
              <a:rPr lang="vi-VN" sz="1200" b="1" dirty="0"/>
              <a:t> </a:t>
            </a:r>
          </a:p>
          <a:p>
            <a:pPr marL="457200" indent="-457200" algn="just">
              <a:buFontTx/>
              <a:buChar char="-"/>
            </a:pPr>
            <a:r>
              <a:rPr lang="vi-VN" sz="3600" b="1" dirty="0">
                <a:latin typeface="+mj-lt"/>
              </a:rPr>
              <a:t>Nêu </a:t>
            </a:r>
            <a:r>
              <a:rPr lang="vi-VN" sz="3600" b="1" dirty="0" err="1">
                <a:latin typeface="+mj-lt"/>
              </a:rPr>
              <a:t>tác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dụng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của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việc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làm</a:t>
            </a:r>
            <a:r>
              <a:rPr lang="vi-VN" sz="3600" b="1" dirty="0">
                <a:latin typeface="+mj-lt"/>
              </a:rPr>
              <a:t> </a:t>
            </a:r>
            <a:r>
              <a:rPr lang="vi-VN" sz="3600" b="1" dirty="0" err="1">
                <a:latin typeface="+mj-lt"/>
              </a:rPr>
              <a:t>đó</a:t>
            </a:r>
            <a:r>
              <a:rPr lang="vi-VN" sz="3600" b="1" dirty="0">
                <a:latin typeface="+mj-lt"/>
              </a:rPr>
              <a:t>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E838B21-9A3D-4746-ACF2-6510A9A55CE3}"/>
              </a:ext>
            </a:extLst>
          </p:cNvPr>
          <p:cNvSpPr/>
          <p:nvPr/>
        </p:nvSpPr>
        <p:spPr>
          <a:xfrm>
            <a:off x="2077731" y="66567"/>
            <a:ext cx="78401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altLang="en-US" sz="32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altLang="en-US" sz="32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52339" y="6558899"/>
            <a:ext cx="14114239" cy="291688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001" y="3110316"/>
            <a:ext cx="11426464" cy="68971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71686" descr="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1649" y="1142976"/>
            <a:ext cx="10367169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71690"/>
          <p:cNvSpPr txBox="1"/>
          <p:nvPr/>
        </p:nvSpPr>
        <p:spPr>
          <a:xfrm>
            <a:off x="1648933" y="1310765"/>
            <a:ext cx="960769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Bài 20: Em bảo vệ cảnh quan thiên nhiên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tiết</a:t>
            </a:r>
            <a:r>
              <a:rPr lang="en-US" sz="3200" b="1" dirty="0">
                <a:solidFill>
                  <a:schemeClr val="bg1"/>
                </a:solidFill>
              </a:rPr>
              <a:t> 1)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9561" y="8758"/>
            <a:ext cx="5791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5 ngày 24 tháng 4 năm 2025</a:t>
            </a:r>
          </a:p>
          <a:p>
            <a:pPr algn="ctr"/>
            <a:r>
              <a:rPr lang="en-US" altLang="en-US" sz="2800" b="1" u="sng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 động Trải Nghiệm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3">
            <a:extLst>
              <a:ext uri="{FF2B5EF4-FFF2-40B4-BE49-F238E27FC236}">
                <a16:creationId xmlns:a16="http://schemas.microsoft.com/office/drawing/2014/main" id="{6F4290F6-5FFE-460E-88AB-48DB7FCE179E}"/>
              </a:ext>
            </a:extLst>
          </p:cNvPr>
          <p:cNvSpPr txBox="1"/>
          <p:nvPr/>
        </p:nvSpPr>
        <p:spPr>
          <a:xfrm>
            <a:off x="2703769" y="2503075"/>
            <a:ext cx="8909346" cy="1055608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 err="1"/>
              <a:t>Hoạt</a:t>
            </a:r>
            <a:r>
              <a:rPr lang="vi-VN" sz="2800" b="1" dirty="0"/>
              <a:t> </a:t>
            </a:r>
            <a:r>
              <a:rPr lang="vi-VN" sz="2800" b="1" dirty="0" err="1"/>
              <a:t>động</a:t>
            </a:r>
            <a:r>
              <a:rPr lang="vi-VN" sz="2800" b="1" dirty="0"/>
              <a:t> 1: </a:t>
            </a:r>
            <a:r>
              <a:rPr lang="vi-VN" sz="2800" b="1" dirty="0" err="1"/>
              <a:t>Thảo</a:t>
            </a:r>
            <a:r>
              <a:rPr lang="vi-VN" sz="2800" b="1" dirty="0"/>
              <a:t> </a:t>
            </a:r>
            <a:r>
              <a:rPr lang="vi-VN" sz="2800" b="1" dirty="0" err="1"/>
              <a:t>luận</a:t>
            </a:r>
            <a:r>
              <a:rPr lang="vi-VN" sz="2800" b="1" dirty="0"/>
              <a:t> </a:t>
            </a:r>
            <a:r>
              <a:rPr lang="vi-VN" sz="2800" b="1" dirty="0" err="1"/>
              <a:t>cùng</a:t>
            </a:r>
            <a:r>
              <a:rPr lang="vi-VN" sz="2800" b="1" dirty="0"/>
              <a:t> </a:t>
            </a:r>
            <a:r>
              <a:rPr lang="vi-VN" sz="2800" b="1" dirty="0" err="1"/>
              <a:t>bạn</a:t>
            </a:r>
            <a:r>
              <a:rPr lang="vi-VN" sz="2800" b="1" dirty="0"/>
              <a:t> </a:t>
            </a:r>
            <a:r>
              <a:rPr lang="vi-VN" sz="2800" b="1" dirty="0" err="1"/>
              <a:t>để</a:t>
            </a:r>
            <a:r>
              <a:rPr lang="vi-VN" sz="2800" b="1" dirty="0"/>
              <a:t> </a:t>
            </a:r>
            <a:r>
              <a:rPr lang="vi-VN" sz="2800" b="1" dirty="0" err="1"/>
              <a:t>trả</a:t>
            </a:r>
            <a:r>
              <a:rPr lang="vi-VN" sz="2800" b="1" dirty="0"/>
              <a:t> </a:t>
            </a:r>
            <a:r>
              <a:rPr lang="vi-VN" sz="2800" b="1" dirty="0" err="1"/>
              <a:t>lời</a:t>
            </a:r>
            <a:r>
              <a:rPr lang="vi-VN" sz="2800" b="1" dirty="0"/>
              <a:t> câu </a:t>
            </a:r>
            <a:r>
              <a:rPr lang="vi-VN" sz="2800" b="1" dirty="0" err="1"/>
              <a:t>hỏi</a:t>
            </a:r>
            <a:r>
              <a:rPr lang="vi-VN" sz="2800" b="1" dirty="0"/>
              <a:t>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96640BE-1E25-4D87-92A0-D7D84E2B84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54578" r="82599" b="41360"/>
          <a:stretch/>
        </p:blipFill>
        <p:spPr>
          <a:xfrm>
            <a:off x="1361567" y="2583988"/>
            <a:ext cx="1240619" cy="971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Hình ảnh 6">
            <a:extLst>
              <a:ext uri="{FF2B5EF4-FFF2-40B4-BE49-F238E27FC236}">
                <a16:creationId xmlns:a16="http://schemas.microsoft.com/office/drawing/2014/main" id="{17F47399-FC81-4C98-8E55-1BD61D9DC3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6975">
            <a:off x="1913519" y="5951018"/>
            <a:ext cx="4032112" cy="2688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Hình ảnh 8">
            <a:extLst>
              <a:ext uri="{FF2B5EF4-FFF2-40B4-BE49-F238E27FC236}">
                <a16:creationId xmlns:a16="http://schemas.microsoft.com/office/drawing/2014/main" id="{C26D48A7-8112-4767-A450-6B0DF48058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6675">
            <a:off x="6758457" y="4332135"/>
            <a:ext cx="4171697" cy="26671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383368D-FC7C-450A-B332-21ED6B38348C}"/>
              </a:ext>
            </a:extLst>
          </p:cNvPr>
          <p:cNvSpPr txBox="1"/>
          <p:nvPr/>
        </p:nvSpPr>
        <p:spPr>
          <a:xfrm rot="501104">
            <a:off x="5485074" y="5861916"/>
            <a:ext cx="60614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0" dirty="0">
                <a:solidFill>
                  <a:srgbClr val="FFC000"/>
                </a:solidFill>
                <a:effectLst/>
                <a:latin typeface="+mj-lt"/>
              </a:rPr>
              <a:t>Cây xanh </a:t>
            </a:r>
            <a:r>
              <a:rPr lang="vi-VN" sz="3200" b="0" dirty="0" err="1">
                <a:solidFill>
                  <a:srgbClr val="FFC000"/>
                </a:solidFill>
                <a:effectLst/>
                <a:latin typeface="+mj-lt"/>
              </a:rPr>
              <a:t>có</a:t>
            </a:r>
            <a:r>
              <a:rPr lang="vi-VN" sz="3200" b="0" dirty="0">
                <a:solidFill>
                  <a:srgbClr val="FFC000"/>
                </a:solidFill>
                <a:effectLst/>
                <a:latin typeface="+mj-lt"/>
              </a:rPr>
              <a:t> </a:t>
            </a:r>
            <a:r>
              <a:rPr lang="vi-VN" sz="3200" b="0" dirty="0" err="1">
                <a:solidFill>
                  <a:srgbClr val="FFC000"/>
                </a:solidFill>
                <a:effectLst/>
                <a:latin typeface="+mj-lt"/>
              </a:rPr>
              <a:t>tác</a:t>
            </a:r>
            <a:r>
              <a:rPr lang="vi-VN" sz="3200" b="0" dirty="0">
                <a:solidFill>
                  <a:srgbClr val="FFC000"/>
                </a:solidFill>
                <a:effectLst/>
                <a:latin typeface="+mj-lt"/>
              </a:rPr>
              <a:t> </a:t>
            </a:r>
            <a:r>
              <a:rPr lang="vi-VN" sz="3200" b="0" dirty="0" err="1">
                <a:solidFill>
                  <a:srgbClr val="FFC000"/>
                </a:solidFill>
                <a:effectLst/>
                <a:latin typeface="+mj-lt"/>
              </a:rPr>
              <a:t>dụng</a:t>
            </a:r>
            <a:r>
              <a:rPr lang="vi-VN" sz="3200" b="0" dirty="0">
                <a:solidFill>
                  <a:srgbClr val="FFC000"/>
                </a:solidFill>
                <a:effectLst/>
                <a:latin typeface="+mj-lt"/>
              </a:rPr>
              <a:t> </a:t>
            </a:r>
          </a:p>
          <a:p>
            <a:pPr algn="ctr"/>
            <a:r>
              <a:rPr lang="vi-VN" sz="3200" b="0" dirty="0" err="1">
                <a:solidFill>
                  <a:srgbClr val="FFC000"/>
                </a:solidFill>
                <a:effectLst/>
                <a:latin typeface="+mj-lt"/>
              </a:rPr>
              <a:t>bảo</a:t>
            </a:r>
            <a:r>
              <a:rPr lang="vi-VN" sz="3200" b="0" dirty="0">
                <a:solidFill>
                  <a:srgbClr val="FFC000"/>
                </a:solidFill>
                <a:effectLst/>
                <a:latin typeface="+mj-lt"/>
              </a:rPr>
              <a:t> </a:t>
            </a:r>
            <a:r>
              <a:rPr lang="vi-VN" sz="3200" b="0" dirty="0" err="1">
                <a:solidFill>
                  <a:srgbClr val="FFC000"/>
                </a:solidFill>
                <a:effectLst/>
                <a:latin typeface="+mj-lt"/>
              </a:rPr>
              <a:t>tồn</a:t>
            </a:r>
            <a:r>
              <a:rPr lang="vi-VN" sz="3200" b="0" dirty="0">
                <a:solidFill>
                  <a:srgbClr val="FFC000"/>
                </a:solidFill>
                <a:effectLst/>
                <a:latin typeface="+mj-lt"/>
              </a:rPr>
              <a:t> năng </a:t>
            </a:r>
            <a:r>
              <a:rPr lang="vi-VN" sz="3200" b="0" dirty="0" err="1">
                <a:solidFill>
                  <a:srgbClr val="FFC000"/>
                </a:solidFill>
                <a:effectLst/>
                <a:latin typeface="+mj-lt"/>
              </a:rPr>
              <a:t>lượng</a:t>
            </a:r>
            <a:endParaRPr lang="vi-VN" sz="3200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4" name="Hộp Văn bản 12">
            <a:extLst>
              <a:ext uri="{FF2B5EF4-FFF2-40B4-BE49-F238E27FC236}">
                <a16:creationId xmlns:a16="http://schemas.microsoft.com/office/drawing/2014/main" id="{5383368D-FC7C-450A-B332-21ED6B38348C}"/>
              </a:ext>
            </a:extLst>
          </p:cNvPr>
          <p:cNvSpPr txBox="1"/>
          <p:nvPr/>
        </p:nvSpPr>
        <p:spPr>
          <a:xfrm rot="21234259">
            <a:off x="513154" y="5094678"/>
            <a:ext cx="60614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0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 xanh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vi-VN" sz="3600" b="0" dirty="0">
              <a:solidFill>
                <a:srgbClr val="FF0066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1686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1061" y="1260877"/>
            <a:ext cx="10367169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71690"/>
          <p:cNvSpPr txBox="1"/>
          <p:nvPr/>
        </p:nvSpPr>
        <p:spPr>
          <a:xfrm>
            <a:off x="1713967" y="1501234"/>
            <a:ext cx="9607697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Bài 20: Em bảo vệ cảnh quan thiên nhiên</a:t>
            </a:r>
            <a:r>
              <a:rPr lang="en-US" sz="3200" b="1" dirty="0">
                <a:solidFill>
                  <a:schemeClr val="bg1"/>
                </a:solidFill>
              </a:rPr>
              <a:t> (</a:t>
            </a:r>
            <a:r>
              <a:rPr lang="en-US" sz="3200" b="1" dirty="0" err="1">
                <a:solidFill>
                  <a:schemeClr val="bg1"/>
                </a:solidFill>
              </a:rPr>
              <a:t>tiết</a:t>
            </a:r>
            <a:r>
              <a:rPr lang="en-US" sz="3200" b="1" dirty="0">
                <a:solidFill>
                  <a:schemeClr val="bg1"/>
                </a:solidFill>
              </a:rPr>
              <a:t> 1)</a:t>
            </a:r>
            <a:endParaRPr lang="vi-VN" sz="32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65128" y="243091"/>
            <a:ext cx="66247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  <a:p>
            <a:pPr algn="ctr"/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Hoạt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động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Trải</a:t>
            </a:r>
            <a:r>
              <a:rPr lang="en-US" altLang="en-US" sz="28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endParaRPr lang="en-US" altLang="en-US" sz="2800" b="1" u="sng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6F4290F6-5FFE-460E-88AB-48DB7FCE179E}"/>
              </a:ext>
            </a:extLst>
          </p:cNvPr>
          <p:cNvSpPr txBox="1"/>
          <p:nvPr/>
        </p:nvSpPr>
        <p:spPr>
          <a:xfrm>
            <a:off x="2645004" y="2659486"/>
            <a:ext cx="8909346" cy="1055608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vi-VN" sz="2800" b="1" dirty="0" err="1">
                <a:solidFill>
                  <a:srgbClr val="0070C0"/>
                </a:solidFill>
              </a:rPr>
              <a:t>Hoạt</a:t>
            </a:r>
            <a:r>
              <a:rPr lang="vi-VN" sz="2800" b="1" dirty="0">
                <a:solidFill>
                  <a:srgbClr val="0070C0"/>
                </a:solidFill>
              </a:rPr>
              <a:t> </a:t>
            </a:r>
            <a:r>
              <a:rPr lang="vi-VN" sz="2800" b="1" dirty="0" err="1">
                <a:solidFill>
                  <a:srgbClr val="0070C0"/>
                </a:solidFill>
              </a:rPr>
              <a:t>động</a:t>
            </a:r>
            <a:r>
              <a:rPr lang="vi-VN" sz="2800" b="1" dirty="0">
                <a:solidFill>
                  <a:srgbClr val="0070C0"/>
                </a:solidFill>
              </a:rPr>
              <a:t> 1: </a:t>
            </a:r>
            <a:r>
              <a:rPr lang="vi-VN" sz="2800" b="1" dirty="0" err="1"/>
              <a:t>Thảo</a:t>
            </a:r>
            <a:r>
              <a:rPr lang="vi-VN" sz="2800" b="1" dirty="0"/>
              <a:t> </a:t>
            </a:r>
            <a:r>
              <a:rPr lang="vi-VN" sz="2800" b="1" dirty="0" err="1"/>
              <a:t>luận</a:t>
            </a:r>
            <a:r>
              <a:rPr lang="vi-VN" sz="2800" b="1" dirty="0"/>
              <a:t> </a:t>
            </a:r>
            <a:r>
              <a:rPr lang="vi-VN" sz="2800" b="1" dirty="0" err="1"/>
              <a:t>cùng</a:t>
            </a:r>
            <a:r>
              <a:rPr lang="vi-VN" sz="2800" b="1" dirty="0"/>
              <a:t> </a:t>
            </a:r>
            <a:r>
              <a:rPr lang="vi-VN" sz="2800" b="1" dirty="0" err="1"/>
              <a:t>bạn</a:t>
            </a:r>
            <a:r>
              <a:rPr lang="vi-VN" sz="2800" b="1" dirty="0"/>
              <a:t> </a:t>
            </a:r>
            <a:r>
              <a:rPr lang="vi-VN" sz="2800" b="1" dirty="0" err="1"/>
              <a:t>để</a:t>
            </a:r>
            <a:r>
              <a:rPr lang="vi-VN" sz="2800" b="1" dirty="0"/>
              <a:t> </a:t>
            </a:r>
            <a:r>
              <a:rPr lang="vi-VN" sz="2800" b="1" dirty="0" err="1"/>
              <a:t>trả</a:t>
            </a:r>
            <a:r>
              <a:rPr lang="vi-VN" sz="2800" b="1" dirty="0"/>
              <a:t> </a:t>
            </a:r>
            <a:r>
              <a:rPr lang="vi-VN" sz="2800" b="1" dirty="0" err="1"/>
              <a:t>lời</a:t>
            </a:r>
            <a:r>
              <a:rPr lang="vi-VN" sz="2800" b="1" dirty="0"/>
              <a:t> câu </a:t>
            </a:r>
            <a:r>
              <a:rPr lang="vi-VN" sz="2800" b="1" dirty="0" err="1"/>
              <a:t>hỏi</a:t>
            </a:r>
            <a:r>
              <a:rPr lang="vi-VN" sz="2800" b="1" dirty="0"/>
              <a:t>: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96640BE-1E25-4D87-92A0-D7D84E2B84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54578" r="82599" b="41360"/>
          <a:stretch/>
        </p:blipFill>
        <p:spPr>
          <a:xfrm>
            <a:off x="1381878" y="2743776"/>
            <a:ext cx="1240619" cy="971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Hình ảnh 6">
            <a:extLst>
              <a:ext uri="{FF2B5EF4-FFF2-40B4-BE49-F238E27FC236}">
                <a16:creationId xmlns:a16="http://schemas.microsoft.com/office/drawing/2014/main" id="{37D41DB0-63F0-4FB7-9872-86D779DAC7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342" y="4445853"/>
            <a:ext cx="2981321" cy="3502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Hình ảnh 8">
            <a:extLst>
              <a:ext uri="{FF2B5EF4-FFF2-40B4-BE49-F238E27FC236}">
                <a16:creationId xmlns:a16="http://schemas.microsoft.com/office/drawing/2014/main" id="{DD1143C9-1AF0-473A-A756-1D3B36F1F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456" y="4408549"/>
            <a:ext cx="4572941" cy="34297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Hộp Văn bản 9">
            <a:extLst>
              <a:ext uri="{FF2B5EF4-FFF2-40B4-BE49-F238E27FC236}">
                <a16:creationId xmlns:a16="http://schemas.microsoft.com/office/drawing/2014/main" id="{26CB3044-17CB-4C8E-B54B-528DBA1AC589}"/>
              </a:ext>
            </a:extLst>
          </p:cNvPr>
          <p:cNvSpPr txBox="1"/>
          <p:nvPr/>
        </p:nvSpPr>
        <p:spPr>
          <a:xfrm>
            <a:off x="1749143" y="7960424"/>
            <a:ext cx="4321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Làm mát đường phố</a:t>
            </a:r>
          </a:p>
        </p:txBody>
      </p:sp>
      <p:sp>
        <p:nvSpPr>
          <p:cNvPr id="13" name="Hộp Văn bản 10">
            <a:extLst>
              <a:ext uri="{FF2B5EF4-FFF2-40B4-BE49-F238E27FC236}">
                <a16:creationId xmlns:a16="http://schemas.microsoft.com/office/drawing/2014/main" id="{B638C4C7-D40A-4186-AE05-C4EB4CAF00D8}"/>
              </a:ext>
            </a:extLst>
          </p:cNvPr>
          <p:cNvSpPr txBox="1"/>
          <p:nvPr/>
        </p:nvSpPr>
        <p:spPr>
          <a:xfrm>
            <a:off x="6774646" y="7944729"/>
            <a:ext cx="4090594" cy="538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err="1">
                <a:latin typeface="+mj-lt"/>
              </a:rPr>
              <a:t>Làm</a:t>
            </a:r>
            <a:r>
              <a:rPr lang="vi-VN" sz="2800" b="1" dirty="0">
                <a:latin typeface="+mj-lt"/>
              </a:rPr>
              <a:t> </a:t>
            </a:r>
            <a:r>
              <a:rPr lang="vi-VN" sz="2800" b="1" dirty="0" err="1">
                <a:latin typeface="+mj-lt"/>
              </a:rPr>
              <a:t>đẹp</a:t>
            </a:r>
            <a:r>
              <a:rPr lang="vi-VN" sz="2800" b="1" dirty="0">
                <a:latin typeface="+mj-lt"/>
              </a:rPr>
              <a:t> công viên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200</TotalTime>
  <Words>759</Words>
  <Application>Microsoft Office PowerPoint</Application>
  <PresentationFormat>Custom</PresentationFormat>
  <Paragraphs>100</Paragraphs>
  <Slides>14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黑体</vt:lpstr>
      <vt:lpstr>宋体</vt:lpstr>
      <vt:lpstr>Arial</vt:lpstr>
      <vt:lpstr>Calibri</vt:lpstr>
      <vt:lpstr>Calibri Light</vt:lpstr>
      <vt:lpstr>Times New Roman</vt:lpstr>
      <vt:lpstr>UTM Avo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Administrator</cp:lastModifiedBy>
  <cp:revision>84</cp:revision>
  <dcterms:created xsi:type="dcterms:W3CDTF">2015-09-14T06:10:05Z</dcterms:created>
  <dcterms:modified xsi:type="dcterms:W3CDTF">2025-04-23T23:04:33Z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