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5"/>
            </a:lvl1pPr>
            <a:lvl2pPr marL="1219200" lvl="1" indent="-440055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800" lvl="2" indent="-44005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400" lvl="3" indent="-440055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8000" lvl="4" indent="-440055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600" lvl="5" indent="-44005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200" lvl="6" indent="-440055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800" lvl="7" indent="-440055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400" lvl="8" indent="-440055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977403" y="522921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44537" y="1981614"/>
            <a:ext cx="870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 6 ngày 25 tháng 4 năm 2025</a:t>
            </a:r>
          </a:p>
          <a:p>
            <a:pPr algn="ctr"/>
            <a:r>
              <a:rPr lang="vi-VN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 ( Lớp 3)</a:t>
            </a:r>
            <a:endParaRPr lang="nl-NL" sz="4400" b="1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nl-NL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71: CHIA</a:t>
            </a:r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789747" y="4782381"/>
            <a:ext cx="271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Arial" panose="020B0604020202020204"/>
            </a:endParaRPr>
          </a:p>
        </p:txBody>
      </p:sp>
      <p:grpSp>
        <p:nvGrpSpPr>
          <p:cNvPr id="2" name="Nhóm 6"/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endParaRPr>
              </a:p>
            </p:txBody>
          </p:sp>
          <p:sp>
            <p:nvSpPr>
              <p:cNvPr id="10" name="Hộp Văn bản 3"/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charset="0"/>
                    <a:ea typeface="+mn-ea"/>
                    <a:cs typeface="Calibri" panose="020F0502020204030204" charset="0"/>
                    <a:sym typeface="Arial" panose="020B0604020202020204"/>
                  </a:rPr>
                  <a:t>2</a:t>
                </a:r>
              </a:p>
            </p:txBody>
          </p:sp>
        </p:grpSp>
        <p:sp>
          <p:nvSpPr>
            <p:cNvPr id="7" name="Hộp Văn bản 5"/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1560" y="2020824"/>
            <a:ext cx="61356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08760" y="649224"/>
            <a:ext cx="3758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70064" y="658368"/>
            <a:ext cx="1389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65960" y="1115568"/>
            <a:ext cx="19476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70832" y="1143000"/>
            <a:ext cx="2359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94192" y="1124712"/>
            <a:ext cx="1975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89888" y="1645920"/>
            <a:ext cx="4562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1065" b="1" i="0" u="none" strike="noStrike" kern="1200" cap="none" spc="0" normalizeH="0" baseline="0" noProof="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11065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248063" y="3256562"/>
            <a:ext cx="102884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Xem trước bài sau: Luyện 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vi-V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/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/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charset="0"/>
              </a:rPr>
              <a:t>KHỞI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806576" y="2133601"/>
            <a:ext cx="2987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85" name="Line 289"/>
          <p:cNvSpPr>
            <a:spLocks noChangeShapeType="1"/>
          </p:cNvSpPr>
          <p:nvPr/>
        </p:nvSpPr>
        <p:spPr bwMode="auto">
          <a:xfrm>
            <a:off x="3773489" y="2828925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6" name="Line 289"/>
          <p:cNvSpPr>
            <a:spLocks noChangeShapeType="1"/>
          </p:cNvSpPr>
          <p:nvPr/>
        </p:nvSpPr>
        <p:spPr bwMode="auto">
          <a:xfrm>
            <a:off x="3752850" y="2155826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 flipH="1">
            <a:off x="2292627" y="2679701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FF00"/>
                </a:solidFill>
                <a:latin typeface="+mj-lt"/>
              </a:rPr>
              <a:t>        0</a:t>
            </a:r>
            <a:endParaRPr lang="vi-VN" altLang="vi-VN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8" name="TextBox 3"/>
          <p:cNvSpPr txBox="1">
            <a:spLocks noChangeArrowheads="1"/>
          </p:cNvSpPr>
          <p:nvPr/>
        </p:nvSpPr>
        <p:spPr bwMode="auto">
          <a:xfrm>
            <a:off x="3803651" y="2916238"/>
            <a:ext cx="1312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89" name="TextBox 289"/>
          <p:cNvSpPr txBox="1">
            <a:spLocks noChangeArrowheads="1"/>
          </p:cNvSpPr>
          <p:nvPr/>
        </p:nvSpPr>
        <p:spPr bwMode="auto">
          <a:xfrm>
            <a:off x="6629401" y="2155826"/>
            <a:ext cx="308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b) 6 334     3</a:t>
            </a:r>
            <a:endParaRPr lang="vi-VN" altLang="vi-VN" sz="4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490" name="Line 289"/>
          <p:cNvSpPr>
            <a:spLocks noChangeShapeType="1"/>
          </p:cNvSpPr>
          <p:nvPr/>
        </p:nvSpPr>
        <p:spPr bwMode="auto">
          <a:xfrm>
            <a:off x="8697914" y="2851150"/>
            <a:ext cx="1343025" cy="12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1" name="Line 289"/>
          <p:cNvSpPr>
            <a:spLocks noChangeShapeType="1"/>
          </p:cNvSpPr>
          <p:nvPr/>
        </p:nvSpPr>
        <p:spPr bwMode="auto">
          <a:xfrm>
            <a:off x="8677275" y="2178051"/>
            <a:ext cx="20638" cy="1400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2" name="TextBox 292"/>
          <p:cNvSpPr txBox="1">
            <a:spLocks noChangeArrowheads="1"/>
          </p:cNvSpPr>
          <p:nvPr/>
        </p:nvSpPr>
        <p:spPr bwMode="auto">
          <a:xfrm flipH="1">
            <a:off x="7058026" y="2701926"/>
            <a:ext cx="17256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0 3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04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        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3" name="TextBox 293"/>
          <p:cNvSpPr txBox="1">
            <a:spLocks noChangeArrowheads="1"/>
          </p:cNvSpPr>
          <p:nvPr/>
        </p:nvSpPr>
        <p:spPr bwMode="auto">
          <a:xfrm>
            <a:off x="8728076" y="2938463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FF00"/>
                </a:solidFill>
                <a:latin typeface="+mj-lt"/>
              </a:rPr>
              <a:t>2 111</a:t>
            </a:r>
            <a:endParaRPr lang="vi-VN" altLang="vi-VN" sz="36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6" name="TextBox 8"/>
          <p:cNvSpPr txBox="1">
            <a:spLocks noChangeArrowheads="1"/>
          </p:cNvSpPr>
          <p:nvPr/>
        </p:nvSpPr>
        <p:spPr bwMode="auto">
          <a:xfrm>
            <a:off x="2425149" y="508000"/>
            <a:ext cx="86072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Phép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vi-VN" sz="4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vi-VN" sz="4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vi-VN" altLang="vi-VN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5940" y="3971059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14106" y="3821972"/>
            <a:ext cx="964171" cy="72021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1070" y="4383157"/>
            <a:ext cx="496956" cy="467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97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28555" y="561647"/>
            <a:ext cx="7260993" cy="5074095"/>
            <a:chOff x="251245" y="-100448"/>
            <a:chExt cx="7260993" cy="5074095"/>
          </a:xfrm>
        </p:grpSpPr>
        <p:sp>
          <p:nvSpPr>
            <p:cNvPr id="6" name="Freeform: Shape 5"/>
            <p:cNvSpPr/>
            <p:nvPr/>
          </p:nvSpPr>
          <p:spPr>
            <a:xfrm>
              <a:off x="988287" y="1929161"/>
              <a:ext cx="6523951" cy="3044486"/>
            </a:xfrm>
            <a:custGeom>
              <a:avLst/>
              <a:gdLst>
                <a:gd name="connsiteX0" fmla="*/ 182591 w 6523951"/>
                <a:gd name="connsiteY0" fmla="*/ 1427356 h 3044486"/>
                <a:gd name="connsiteX1" fmla="*/ 115684 w 6523951"/>
                <a:gd name="connsiteY1" fmla="*/ 825190 h 3044486"/>
                <a:gd name="connsiteX2" fmla="*/ 71079 w 6523951"/>
                <a:gd name="connsiteY2" fmla="*/ 512956 h 3044486"/>
                <a:gd name="connsiteX3" fmla="*/ 204893 w 6523951"/>
                <a:gd name="connsiteY3" fmla="*/ 144966 h 3044486"/>
                <a:gd name="connsiteX4" fmla="*/ 662093 w 6523951"/>
                <a:gd name="connsiteY4" fmla="*/ 0 h 3044486"/>
                <a:gd name="connsiteX5" fmla="*/ 1676854 w 6523951"/>
                <a:gd name="connsiteY5" fmla="*/ 144966 h 3044486"/>
                <a:gd name="connsiteX6" fmla="*/ 2490893 w 6523951"/>
                <a:gd name="connsiteY6" fmla="*/ 301083 h 3044486"/>
                <a:gd name="connsiteX7" fmla="*/ 3059606 w 6523951"/>
                <a:gd name="connsiteY7" fmla="*/ 323385 h 3044486"/>
                <a:gd name="connsiteX8" fmla="*/ 3695225 w 6523951"/>
                <a:gd name="connsiteY8" fmla="*/ 245327 h 3044486"/>
                <a:gd name="connsiteX9" fmla="*/ 4375450 w 6523951"/>
                <a:gd name="connsiteY9" fmla="*/ 78059 h 3044486"/>
                <a:gd name="connsiteX10" fmla="*/ 4999918 w 6523951"/>
                <a:gd name="connsiteY10" fmla="*/ 44605 h 3044486"/>
                <a:gd name="connsiteX11" fmla="*/ 5668991 w 6523951"/>
                <a:gd name="connsiteY11" fmla="*/ 78059 h 3044486"/>
                <a:gd name="connsiteX12" fmla="*/ 6471879 w 6523951"/>
                <a:gd name="connsiteY12" fmla="*/ 367990 h 3044486"/>
                <a:gd name="connsiteX13" fmla="*/ 6427274 w 6523951"/>
                <a:gd name="connsiteY13" fmla="*/ 1349298 h 3044486"/>
                <a:gd name="connsiteX14" fmla="*/ 6282308 w 6523951"/>
                <a:gd name="connsiteY14" fmla="*/ 1694985 h 3044486"/>
                <a:gd name="connsiteX15" fmla="*/ 6471879 w 6523951"/>
                <a:gd name="connsiteY15" fmla="*/ 2676293 h 3044486"/>
                <a:gd name="connsiteX16" fmla="*/ 6260006 w 6523951"/>
                <a:gd name="connsiteY16" fmla="*/ 2977376 h 3044486"/>
                <a:gd name="connsiteX17" fmla="*/ 5680142 w 6523951"/>
                <a:gd name="connsiteY17" fmla="*/ 3044283 h 3044486"/>
                <a:gd name="connsiteX18" fmla="*/ 4877254 w 6523951"/>
                <a:gd name="connsiteY18" fmla="*/ 2999678 h 3044486"/>
                <a:gd name="connsiteX19" fmla="*/ 3706376 w 6523951"/>
                <a:gd name="connsiteY19" fmla="*/ 2910468 h 3044486"/>
                <a:gd name="connsiteX20" fmla="*/ 2658162 w 6523951"/>
                <a:gd name="connsiteY20" fmla="*/ 2832410 h 3044486"/>
                <a:gd name="connsiteX21" fmla="*/ 1977937 w 6523951"/>
                <a:gd name="connsiteY21" fmla="*/ 2798956 h 3044486"/>
                <a:gd name="connsiteX22" fmla="*/ 1152747 w 6523951"/>
                <a:gd name="connsiteY22" fmla="*/ 2943922 h 3044486"/>
                <a:gd name="connsiteX23" fmla="*/ 517128 w 6523951"/>
                <a:gd name="connsiteY23" fmla="*/ 3010829 h 3044486"/>
                <a:gd name="connsiteX24" fmla="*/ 71079 w 6523951"/>
                <a:gd name="connsiteY24" fmla="*/ 2832410 h 3044486"/>
                <a:gd name="connsiteX25" fmla="*/ 4172 w 6523951"/>
                <a:gd name="connsiteY25" fmla="*/ 2497873 h 3044486"/>
                <a:gd name="connsiteX26" fmla="*/ 104533 w 6523951"/>
                <a:gd name="connsiteY26" fmla="*/ 2040673 h 3044486"/>
                <a:gd name="connsiteX27" fmla="*/ 182591 w 6523951"/>
                <a:gd name="connsiteY27" fmla="*/ 1427356 h 30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3951" h="3044486">
                  <a:moveTo>
                    <a:pt x="182591" y="1427356"/>
                  </a:moveTo>
                  <a:cubicBezTo>
                    <a:pt x="184449" y="1224776"/>
                    <a:pt x="134269" y="977590"/>
                    <a:pt x="115684" y="825190"/>
                  </a:cubicBezTo>
                  <a:cubicBezTo>
                    <a:pt x="97099" y="672790"/>
                    <a:pt x="56211" y="626327"/>
                    <a:pt x="71079" y="512956"/>
                  </a:cubicBezTo>
                  <a:cubicBezTo>
                    <a:pt x="85947" y="399585"/>
                    <a:pt x="106391" y="230459"/>
                    <a:pt x="204893" y="144966"/>
                  </a:cubicBezTo>
                  <a:cubicBezTo>
                    <a:pt x="303395" y="59473"/>
                    <a:pt x="416766" y="0"/>
                    <a:pt x="662093" y="0"/>
                  </a:cubicBezTo>
                  <a:cubicBezTo>
                    <a:pt x="907420" y="0"/>
                    <a:pt x="1372054" y="94786"/>
                    <a:pt x="1676854" y="144966"/>
                  </a:cubicBezTo>
                  <a:cubicBezTo>
                    <a:pt x="1981654" y="195146"/>
                    <a:pt x="2260434" y="271346"/>
                    <a:pt x="2490893" y="301083"/>
                  </a:cubicBezTo>
                  <a:cubicBezTo>
                    <a:pt x="2721352" y="330820"/>
                    <a:pt x="2858884" y="332678"/>
                    <a:pt x="3059606" y="323385"/>
                  </a:cubicBezTo>
                  <a:cubicBezTo>
                    <a:pt x="3260328" y="314092"/>
                    <a:pt x="3475918" y="286215"/>
                    <a:pt x="3695225" y="245327"/>
                  </a:cubicBezTo>
                  <a:cubicBezTo>
                    <a:pt x="3914532" y="204439"/>
                    <a:pt x="4158001" y="111513"/>
                    <a:pt x="4375450" y="78059"/>
                  </a:cubicBezTo>
                  <a:cubicBezTo>
                    <a:pt x="4592899" y="44605"/>
                    <a:pt x="4784328" y="44605"/>
                    <a:pt x="4999918" y="44605"/>
                  </a:cubicBezTo>
                  <a:cubicBezTo>
                    <a:pt x="5215508" y="44605"/>
                    <a:pt x="5423664" y="24162"/>
                    <a:pt x="5668991" y="78059"/>
                  </a:cubicBezTo>
                  <a:cubicBezTo>
                    <a:pt x="5914318" y="131956"/>
                    <a:pt x="6345499" y="156117"/>
                    <a:pt x="6471879" y="367990"/>
                  </a:cubicBezTo>
                  <a:cubicBezTo>
                    <a:pt x="6598260" y="579863"/>
                    <a:pt x="6458869" y="1128132"/>
                    <a:pt x="6427274" y="1349298"/>
                  </a:cubicBezTo>
                  <a:cubicBezTo>
                    <a:pt x="6395679" y="1570464"/>
                    <a:pt x="6274874" y="1473819"/>
                    <a:pt x="6282308" y="1694985"/>
                  </a:cubicBezTo>
                  <a:cubicBezTo>
                    <a:pt x="6289742" y="1916151"/>
                    <a:pt x="6475596" y="2462561"/>
                    <a:pt x="6471879" y="2676293"/>
                  </a:cubicBezTo>
                  <a:cubicBezTo>
                    <a:pt x="6468162" y="2890025"/>
                    <a:pt x="6391962" y="2916044"/>
                    <a:pt x="6260006" y="2977376"/>
                  </a:cubicBezTo>
                  <a:cubicBezTo>
                    <a:pt x="6128050" y="3038708"/>
                    <a:pt x="5910601" y="3040566"/>
                    <a:pt x="5680142" y="3044283"/>
                  </a:cubicBezTo>
                  <a:cubicBezTo>
                    <a:pt x="5449683" y="3048000"/>
                    <a:pt x="4877254" y="2999678"/>
                    <a:pt x="4877254" y="2999678"/>
                  </a:cubicBezTo>
                  <a:lnTo>
                    <a:pt x="3706376" y="2910468"/>
                  </a:lnTo>
                  <a:lnTo>
                    <a:pt x="2658162" y="2832410"/>
                  </a:lnTo>
                  <a:cubicBezTo>
                    <a:pt x="2370089" y="2813825"/>
                    <a:pt x="2228840" y="2780371"/>
                    <a:pt x="1977937" y="2798956"/>
                  </a:cubicBezTo>
                  <a:cubicBezTo>
                    <a:pt x="1727035" y="2817541"/>
                    <a:pt x="1396215" y="2908610"/>
                    <a:pt x="1152747" y="2943922"/>
                  </a:cubicBezTo>
                  <a:cubicBezTo>
                    <a:pt x="909279" y="2979234"/>
                    <a:pt x="697406" y="3029414"/>
                    <a:pt x="517128" y="3010829"/>
                  </a:cubicBezTo>
                  <a:cubicBezTo>
                    <a:pt x="336850" y="2992244"/>
                    <a:pt x="156572" y="2917903"/>
                    <a:pt x="71079" y="2832410"/>
                  </a:cubicBezTo>
                  <a:cubicBezTo>
                    <a:pt x="-14414" y="2746917"/>
                    <a:pt x="-1404" y="2629829"/>
                    <a:pt x="4172" y="2497873"/>
                  </a:cubicBezTo>
                  <a:cubicBezTo>
                    <a:pt x="9748" y="2365917"/>
                    <a:pt x="67362" y="2217234"/>
                    <a:pt x="104533" y="2040673"/>
                  </a:cubicBezTo>
                  <a:cubicBezTo>
                    <a:pt x="141704" y="1864112"/>
                    <a:pt x="180733" y="1629936"/>
                    <a:pt x="182591" y="1427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text, several&#10;&#10;Description automatically generated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5" y="-100448"/>
              <a:ext cx="7260993" cy="5074095"/>
            </a:xfrm>
            <a:prstGeom prst="rect">
              <a:avLst/>
            </a:prstGeom>
          </p:spPr>
        </p:pic>
      </p:grpSp>
      <p:sp>
        <p:nvSpPr>
          <p:cNvPr id="4" name="Hộp Văn bản 3"/>
          <p:cNvSpPr txBox="1"/>
          <p:nvPr/>
        </p:nvSpPr>
        <p:spPr>
          <a:xfrm>
            <a:off x="3249517" y="3651834"/>
            <a:ext cx="615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Calibri" panose="020F0502020204030204" charset="0"/>
              </a:rPr>
              <a:t>LUYỆN TẬP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2" name="Nhóm 6"/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" name="Hộp Văn bản 3"/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/>
                    <a:sym typeface="Arial" panose="020B0604020202020204"/>
                  </a:rPr>
                  <a:t>1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Tính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nhẩm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theo</a:t>
              </a:r>
              <a:r>
                <a:rPr kumimoji="0" lang="en-US" sz="426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26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mẫu</a:t>
              </a: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" name="Rectangle: Rounded Corners 9"/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图片 41">
            <a:hlinkClick r:id="rId4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screen"/>
          <a:srcRect b="-1122"/>
          <a:stretch>
            <a:fillRect/>
          </a:stretch>
        </p:blipFill>
        <p:spPr>
          <a:xfrm>
            <a:off x="10515241" y="391527"/>
            <a:ext cx="1341755" cy="1370965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824659" y="371475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609" y="37478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21 000 :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3284" y="822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3 = 7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1859" y="141301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3 = 7 000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1904558" y="2271297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508" y="227461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24 000 :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3183" y="272228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4 = 6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1758" y="331283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4 = 6 000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922313" y="4073464"/>
            <a:ext cx="8219661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263" y="4076777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56 000 : 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0938" y="452445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7 = 8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9513" y="5115002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7 = 8 000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  <a:sym typeface="Arial" panose="020B0604020202020204"/>
            </a:endParaRPr>
          </a:p>
        </p:txBody>
      </p:sp>
      <p:grpSp>
        <p:nvGrpSpPr>
          <p:cNvPr id="2" name="Nhóm 6"/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Arial" panose="020B0604020202020204"/>
                </a:endParaRPr>
              </a:p>
            </p:txBody>
          </p:sp>
          <p:sp>
            <p:nvSpPr>
              <p:cNvPr id="10" name="Hộp Văn bản 3"/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charset="0"/>
                    <a:cs typeface="Calibri" panose="020F0502020204030204" charset="0"/>
                    <a:sym typeface="Arial" panose="020B0604020202020204"/>
                  </a:rPr>
                  <a:t>2</a:t>
                </a:r>
              </a:p>
            </p:txBody>
          </p:sp>
        </p:grpSp>
        <p:sp>
          <p:nvSpPr>
            <p:cNvPr id="7" name="Hộp Văn bản 5"/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Arial" panose="020B0604020202020204"/>
              </a:endParaRPr>
            </a:p>
          </p:txBody>
        </p:sp>
      </p:grp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charset="0"/>
                          <a:cs typeface="Calibri" panose="020F050202020403020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: Rounded Corners 11"/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6 124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3)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Arial" panose="020B0604020202020204"/>
            </a:endParaRPr>
          </a:p>
        </p:txBody>
      </p:sp>
      <p:grpSp>
        <p:nvGrpSpPr>
          <p:cNvPr id="2" name="Nhóm 6"/>
          <p:cNvGrpSpPr/>
          <p:nvPr/>
        </p:nvGrpSpPr>
        <p:grpSpPr>
          <a:xfrm>
            <a:off x="0" y="143500"/>
            <a:ext cx="6515099" cy="1052418"/>
            <a:chOff x="1203156" y="685799"/>
            <a:chExt cx="4886324" cy="789313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  <a:sym typeface="Arial" panose="020B0604020202020204"/>
                </a:endParaRPr>
              </a:p>
            </p:txBody>
          </p:sp>
          <p:sp>
            <p:nvSpPr>
              <p:cNvPr id="10" name="Hộp Văn bản 3"/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charset="0"/>
                    <a:ea typeface="+mn-ea"/>
                    <a:cs typeface="Calibri" panose="020F0502020204030204" charset="0"/>
                    <a:sym typeface="Arial" panose="020B0604020202020204"/>
                  </a:rPr>
                  <a:t>2</a:t>
                </a:r>
              </a:p>
            </p:txBody>
          </p:sp>
        </p:grpSp>
        <p:sp>
          <p:nvSpPr>
            <p:cNvPr id="7" name="Hộp Văn bản 5"/>
            <p:cNvSpPr txBox="1"/>
            <p:nvPr/>
          </p:nvSpPr>
          <p:spPr>
            <a:xfrm>
              <a:off x="1902435" y="811986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charset="0"/>
                  <a:cs typeface="Calibri" panose="020F0502020204030204" charset="0"/>
                  <a:sym typeface="Arial" panose="020B0604020202020204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  <a:sym typeface="Arial" panose="020B0604020202020204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5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45 250</a:t>
              </a:r>
            </a:p>
          </p:txBody>
        </p:sp>
        <p:grpSp>
          <p:nvGrpSpPr>
            <p:cNvPr id="20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/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3</a:t>
              </a:r>
            </a:p>
          </p:txBody>
        </p:sp>
        <p:sp>
          <p:nvSpPr>
            <p:cNvPr id="55" name="TextBox 49"/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27 162</a:t>
              </a:r>
            </a:p>
          </p:txBody>
        </p:sp>
        <p:grpSp>
          <p:nvGrpSpPr>
            <p:cNvPr id="56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/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/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4</a:t>
              </a:r>
            </a:p>
          </p:txBody>
        </p:sp>
        <p:sp>
          <p:nvSpPr>
            <p:cNvPr id="73" name="TextBox 49"/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charset="0"/>
                  <a:ea typeface="Microsoft YaHei" panose="020B0503020204020204" charset="-122"/>
                  <a:cs typeface="Calibri" panose="020F0502020204030204" charset="0"/>
                </a:rPr>
                <a:t>36 180</a:t>
              </a:r>
            </a:p>
          </p:txBody>
        </p:sp>
        <p:grpSp>
          <p:nvGrpSpPr>
            <p:cNvPr id="74" name="Group 66"/>
            <p:cNvGrpSpPr/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/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9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Microsoft YaHei" panose="020B0503020204020204" charset="-122"/>
                <a:cs typeface="Calibri" panose="020F0502020204030204" charset="0"/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Microsoft YaHei" panose="020B0503020204020204" charset="-122"/>
                <a:cs typeface="Calibri" panose="020F0502020204030204" charset="0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  <a:sym typeface="Arial" panose="020B0604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charset="0"/>
                <a:cs typeface="Calibri" panose="020F0502020204030204" charset="0"/>
              </a:rPr>
              <a:t>Lớn</a:t>
            </a:r>
            <a:r>
              <a:rPr lang="en-US" sz="30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latin typeface="Calibri" panose="020F0502020204030204" charset="0"/>
                <a:cs typeface="Calibri" panose="020F0502020204030204" charset="0"/>
              </a:rPr>
              <a:t>nhất</a:t>
            </a:r>
            <a:endParaRPr lang="en-US" sz="30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charset="0"/>
                <a:cs typeface="Calibri" panose="020F0502020204030204" charset="0"/>
              </a:rPr>
              <a:t>Bé</a:t>
            </a:r>
            <a:r>
              <a:rPr lang="en-US" sz="3000" b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latin typeface="Calibri" panose="020F0502020204030204" charset="0"/>
                <a:cs typeface="Calibri" panose="020F0502020204030204" charset="0"/>
              </a:rPr>
              <a:t>nhất</a:t>
            </a:r>
            <a:endParaRPr lang="en-US" sz="30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406</Words>
  <Application>Microsoft Office PowerPoint</Application>
  <PresentationFormat>Widescreen</PresentationFormat>
  <Paragraphs>116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宋体</vt:lpstr>
      <vt:lpstr>#9Slide02 Noi dung dai</vt:lpstr>
      <vt:lpstr>Arial</vt:lpstr>
      <vt:lpstr>Calibri</vt:lpstr>
      <vt:lpstr>Calibri Light</vt:lpstr>
      <vt:lpstr>Cambria</vt:lpstr>
      <vt:lpstr>Coiny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DIEN MAY XANH</dc:creator>
  <cp:lastModifiedBy>DIEN MAY XANH</cp:lastModifiedBy>
  <cp:revision>3</cp:revision>
  <dcterms:created xsi:type="dcterms:W3CDTF">2023-11-07T05:17:40Z</dcterms:created>
  <dcterms:modified xsi:type="dcterms:W3CDTF">2025-04-24T03:05:02Z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00D62A22A5E74CCA9D02A19C5EFA009F_11</vt:lpwstr>
  </property>
  <property fmtid="{D5CDD505-2E9C-101B-9397-08002B2CF9AE}" pid="3" name="KSOProductBuildVer">
    <vt:lpwstr>1033-12.2.0.13266</vt:lpwstr>
  </property>
</Properties>
</file>