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8"/>
  </p:notesMasterIdLst>
  <p:sldIdLst>
    <p:sldId id="277" r:id="rId2"/>
    <p:sldId id="296" r:id="rId3"/>
    <p:sldId id="297" r:id="rId4"/>
    <p:sldId id="298" r:id="rId5"/>
    <p:sldId id="299" r:id="rId6"/>
    <p:sldId id="295" r:id="rId7"/>
    <p:sldId id="331" r:id="rId8"/>
    <p:sldId id="301" r:id="rId9"/>
    <p:sldId id="302" r:id="rId10"/>
    <p:sldId id="303" r:id="rId11"/>
    <p:sldId id="304" r:id="rId12"/>
    <p:sldId id="305" r:id="rId13"/>
    <p:sldId id="307" r:id="rId14"/>
    <p:sldId id="308" r:id="rId15"/>
    <p:sldId id="309" r:id="rId16"/>
    <p:sldId id="310" r:id="rId17"/>
    <p:sldId id="311" r:id="rId18"/>
    <p:sldId id="312" r:id="rId19"/>
    <p:sldId id="313" r:id="rId20"/>
    <p:sldId id="314"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2" r:id="rId37"/>
  </p:sldIdLst>
  <p:sldSz cx="9144000" cy="5143500" type="screen16x9"/>
  <p:notesSz cx="6858000" cy="9144000"/>
  <p:embeddedFontLst>
    <p:embeddedFont>
      <p:font typeface="Palanquin Dark" panose="020B0604020202020204" charset="0"/>
      <p:regular r:id="rId39"/>
      <p:bold r:id="rId40"/>
    </p:embeddedFont>
    <p:embeddedFont>
      <p:font typeface="Poppins"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7443"/>
    <a:srgbClr val="EDF6F7"/>
    <a:srgbClr val="F9D656"/>
    <a:srgbClr val="59C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26F96-A43B-44A2-92DC-4C2025683710}">
  <a:tblStyle styleId="{C7826F96-A43B-44A2-92DC-4C20256837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7" autoAdjust="0"/>
    <p:restoredTop sz="94660"/>
  </p:normalViewPr>
  <p:slideViewPr>
    <p:cSldViewPr snapToGrid="0">
      <p:cViewPr varScale="1">
        <p:scale>
          <a:sx n="114" d="100"/>
          <a:sy n="114" d="100"/>
        </p:scale>
        <p:origin x="762" y="-204"/>
      </p:cViewPr>
      <p:guideLst>
        <p:guide orient="horz" pos="55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fd4e82847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fd4e82847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44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71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81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39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43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899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73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411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81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05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75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477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20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990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138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660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244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4745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184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các vòng để mở câu hỏi, bấm vào hình mũi tên để chuyển sang phần Vận dụng.</a:t>
            </a:r>
            <a:endParaRPr lang="en-US"/>
          </a:p>
        </p:txBody>
      </p:sp>
    </p:spTree>
    <p:extLst>
      <p:ext uri="{BB962C8B-B14F-4D97-AF65-F5344CB8AC3E}">
        <p14:creationId xmlns:p14="http://schemas.microsoft.com/office/powerpoint/2010/main" val="1627451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a:t>
            </a:r>
            <a:endParaRPr lang="en-US"/>
          </a:p>
        </p:txBody>
      </p:sp>
    </p:spTree>
    <p:extLst>
      <p:ext uri="{BB962C8B-B14F-4D97-AF65-F5344CB8AC3E}">
        <p14:creationId xmlns:p14="http://schemas.microsoft.com/office/powerpoint/2010/main" val="102564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348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a:t>
            </a:r>
            <a:endParaRPr lang="en-US"/>
          </a:p>
        </p:txBody>
      </p:sp>
    </p:spTree>
    <p:extLst>
      <p:ext uri="{BB962C8B-B14F-4D97-AF65-F5344CB8AC3E}">
        <p14:creationId xmlns:p14="http://schemas.microsoft.com/office/powerpoint/2010/main" val="2081665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a:t>
            </a:r>
            <a:endParaRPr lang="en-US"/>
          </a:p>
        </p:txBody>
      </p:sp>
    </p:spTree>
    <p:extLst>
      <p:ext uri="{BB962C8B-B14F-4D97-AF65-F5344CB8AC3E}">
        <p14:creationId xmlns:p14="http://schemas.microsoft.com/office/powerpoint/2010/main" val="1130571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a:t>
            </a:r>
            <a:endParaRPr lang="en-US"/>
          </a:p>
        </p:txBody>
      </p:sp>
    </p:spTree>
    <p:extLst>
      <p:ext uri="{BB962C8B-B14F-4D97-AF65-F5344CB8AC3E}">
        <p14:creationId xmlns:p14="http://schemas.microsoft.com/office/powerpoint/2010/main" val="26340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a:t>
            </a:r>
            <a:endParaRPr lang="en-US"/>
          </a:p>
        </p:txBody>
      </p:sp>
    </p:spTree>
    <p:extLst>
      <p:ext uri="{BB962C8B-B14F-4D97-AF65-F5344CB8AC3E}">
        <p14:creationId xmlns:p14="http://schemas.microsoft.com/office/powerpoint/2010/main" val="902898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593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1fd4e8284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1fd4e8284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348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fd4e82847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fd4e82847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24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156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32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1fd4e82847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11fd4e82847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10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07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76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5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06647" y="1410524"/>
            <a:ext cx="6111000" cy="172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5500">
                <a:latin typeface="Arial" panose="020B0604020202020204" pitchFamily="34" charset="0"/>
                <a:cs typeface="Arial" panose="020B0604020202020204" pitchFamily="34" charset="0"/>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516500" y="3546356"/>
            <a:ext cx="61110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56"/>
        <p:cNvGrpSpPr/>
        <p:nvPr/>
      </p:nvGrpSpPr>
      <p:grpSpPr>
        <a:xfrm>
          <a:off x="0" y="0"/>
          <a:ext cx="0" cy="0"/>
          <a:chOff x="0" y="0"/>
          <a:chExt cx="0" cy="0"/>
        </a:xfrm>
      </p:grpSpPr>
      <p:sp>
        <p:nvSpPr>
          <p:cNvPr id="157" name="Google Shape;157;p30"/>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0"/>
          <p:cNvGrpSpPr/>
          <p:nvPr/>
        </p:nvGrpSpPr>
        <p:grpSpPr>
          <a:xfrm>
            <a:off x="8378513" y="199625"/>
            <a:ext cx="527900" cy="434500"/>
            <a:chOff x="4559250" y="2583950"/>
            <a:chExt cx="527900" cy="434500"/>
          </a:xfrm>
        </p:grpSpPr>
        <p:sp>
          <p:nvSpPr>
            <p:cNvPr id="159" name="Google Shape;159;p30"/>
            <p:cNvSpPr/>
            <p:nvPr/>
          </p:nvSpPr>
          <p:spPr>
            <a:xfrm>
              <a:off x="4559250" y="2583950"/>
              <a:ext cx="527900" cy="434500"/>
            </a:xfrm>
            <a:custGeom>
              <a:avLst/>
              <a:gdLst/>
              <a:ahLst/>
              <a:cxnLst/>
              <a:rect l="l" t="t" r="r" b="b"/>
              <a:pathLst>
                <a:path w="21116" h="17380" extrusionOk="0">
                  <a:moveTo>
                    <a:pt x="2369" y="1"/>
                  </a:moveTo>
                  <a:cubicBezTo>
                    <a:pt x="1035" y="1"/>
                    <a:pt x="1" y="1068"/>
                    <a:pt x="1" y="2369"/>
                  </a:cubicBezTo>
                  <a:lnTo>
                    <a:pt x="1" y="15045"/>
                  </a:lnTo>
                  <a:cubicBezTo>
                    <a:pt x="1" y="16346"/>
                    <a:pt x="1035" y="17380"/>
                    <a:pt x="2369" y="17380"/>
                  </a:cubicBezTo>
                  <a:lnTo>
                    <a:pt x="18781" y="17380"/>
                  </a:lnTo>
                  <a:cubicBezTo>
                    <a:pt x="20082" y="17380"/>
                    <a:pt x="21116" y="16346"/>
                    <a:pt x="21116" y="15045"/>
                  </a:cubicBezTo>
                  <a:lnTo>
                    <a:pt x="21116" y="2369"/>
                  </a:lnTo>
                  <a:cubicBezTo>
                    <a:pt x="21116" y="1068"/>
                    <a:pt x="20082" y="1"/>
                    <a:pt x="18781"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p:nvPr/>
          </p:nvSpPr>
          <p:spPr>
            <a:xfrm>
              <a:off x="4754400" y="2694025"/>
              <a:ext cx="179325" cy="215200"/>
            </a:xfrm>
            <a:custGeom>
              <a:avLst/>
              <a:gdLst/>
              <a:ahLst/>
              <a:cxnLst/>
              <a:rect l="l" t="t" r="r" b="b"/>
              <a:pathLst>
                <a:path w="7173" h="8608" extrusionOk="0">
                  <a:moveTo>
                    <a:pt x="0" y="1"/>
                  </a:moveTo>
                  <a:lnTo>
                    <a:pt x="0" y="8607"/>
                  </a:lnTo>
                  <a:lnTo>
                    <a:pt x="7172" y="4304"/>
                  </a:lnTo>
                  <a:lnTo>
                    <a:pt x="0"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0"/>
          <p:cNvGrpSpPr/>
          <p:nvPr/>
        </p:nvGrpSpPr>
        <p:grpSpPr>
          <a:xfrm>
            <a:off x="209125" y="4277775"/>
            <a:ext cx="602100" cy="666100"/>
            <a:chOff x="1820650" y="1393100"/>
            <a:chExt cx="602100" cy="666100"/>
          </a:xfrm>
        </p:grpSpPr>
        <p:sp>
          <p:nvSpPr>
            <p:cNvPr id="162" name="Google Shape;162;p30"/>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0"/>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30"/>
          <p:cNvGrpSpPr/>
          <p:nvPr/>
        </p:nvGrpSpPr>
        <p:grpSpPr>
          <a:xfrm>
            <a:off x="8197650" y="4316725"/>
            <a:ext cx="737225" cy="627150"/>
            <a:chOff x="3475975" y="624225"/>
            <a:chExt cx="737225" cy="627150"/>
          </a:xfrm>
        </p:grpSpPr>
        <p:sp>
          <p:nvSpPr>
            <p:cNvPr id="165" name="Google Shape;165;p30"/>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0"/>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0"/>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0"/>
          <p:cNvGrpSpPr/>
          <p:nvPr/>
        </p:nvGrpSpPr>
        <p:grpSpPr>
          <a:xfrm>
            <a:off x="209125" y="199625"/>
            <a:ext cx="822125" cy="619150"/>
            <a:chOff x="1574625" y="624700"/>
            <a:chExt cx="822125" cy="619150"/>
          </a:xfrm>
        </p:grpSpPr>
        <p:sp>
          <p:nvSpPr>
            <p:cNvPr id="170" name="Google Shape;170;p30"/>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30"/>
          <p:cNvSpPr/>
          <p:nvPr/>
        </p:nvSpPr>
        <p:spPr>
          <a:xfrm>
            <a:off x="8670010" y="963625"/>
            <a:ext cx="226000" cy="226025"/>
          </a:xfrm>
          <a:custGeom>
            <a:avLst/>
            <a:gdLst/>
            <a:ahLst/>
            <a:cxnLst/>
            <a:rect l="l" t="t" r="r" b="b"/>
            <a:pathLst>
              <a:path w="9040" h="9041" extrusionOk="0">
                <a:moveTo>
                  <a:pt x="3936" y="1"/>
                </a:moveTo>
                <a:cubicBezTo>
                  <a:pt x="3436" y="1"/>
                  <a:pt x="3036" y="401"/>
                  <a:pt x="3036" y="902"/>
                </a:cubicBezTo>
                <a:lnTo>
                  <a:pt x="3036" y="3036"/>
                </a:lnTo>
                <a:lnTo>
                  <a:pt x="901" y="3036"/>
                </a:lnTo>
                <a:cubicBezTo>
                  <a:pt x="400" y="3036"/>
                  <a:pt x="0" y="3437"/>
                  <a:pt x="0" y="3937"/>
                </a:cubicBezTo>
                <a:lnTo>
                  <a:pt x="0" y="5105"/>
                </a:lnTo>
                <a:cubicBezTo>
                  <a:pt x="0" y="5605"/>
                  <a:pt x="400" y="6005"/>
                  <a:pt x="901" y="6005"/>
                </a:cubicBezTo>
                <a:lnTo>
                  <a:pt x="3036" y="6005"/>
                </a:lnTo>
                <a:lnTo>
                  <a:pt x="3036" y="8140"/>
                </a:lnTo>
                <a:cubicBezTo>
                  <a:pt x="3036" y="8640"/>
                  <a:pt x="3436" y="9041"/>
                  <a:pt x="3936" y="9041"/>
                </a:cubicBezTo>
                <a:lnTo>
                  <a:pt x="5104" y="9041"/>
                </a:lnTo>
                <a:cubicBezTo>
                  <a:pt x="5604" y="9041"/>
                  <a:pt x="6004" y="8640"/>
                  <a:pt x="6004" y="8140"/>
                </a:cubicBezTo>
                <a:lnTo>
                  <a:pt x="6004" y="6005"/>
                </a:lnTo>
                <a:lnTo>
                  <a:pt x="8139" y="6005"/>
                </a:lnTo>
                <a:cubicBezTo>
                  <a:pt x="8640" y="6005"/>
                  <a:pt x="9040" y="5605"/>
                  <a:pt x="9040" y="5105"/>
                </a:cubicBezTo>
                <a:lnTo>
                  <a:pt x="9040" y="3937"/>
                </a:lnTo>
                <a:cubicBezTo>
                  <a:pt x="9040" y="3455"/>
                  <a:pt x="8668" y="3035"/>
                  <a:pt x="8193" y="3035"/>
                </a:cubicBezTo>
                <a:cubicBezTo>
                  <a:pt x="8175" y="3035"/>
                  <a:pt x="8157" y="3035"/>
                  <a:pt x="8139" y="3036"/>
                </a:cubicBezTo>
                <a:lnTo>
                  <a:pt x="6004" y="3036"/>
                </a:lnTo>
                <a:lnTo>
                  <a:pt x="6004" y="902"/>
                </a:lnTo>
                <a:cubicBezTo>
                  <a:pt x="6004" y="401"/>
                  <a:pt x="5604" y="1"/>
                  <a:pt x="5104"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73"/>
        <p:cNvGrpSpPr/>
        <p:nvPr/>
      </p:nvGrpSpPr>
      <p:grpSpPr>
        <a:xfrm>
          <a:off x="0" y="0"/>
          <a:ext cx="0" cy="0"/>
          <a:chOff x="0" y="0"/>
          <a:chExt cx="0" cy="0"/>
        </a:xfrm>
      </p:grpSpPr>
      <p:sp>
        <p:nvSpPr>
          <p:cNvPr id="174" name="Google Shape;174;p31"/>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1"/>
          <p:cNvGrpSpPr/>
          <p:nvPr/>
        </p:nvGrpSpPr>
        <p:grpSpPr>
          <a:xfrm>
            <a:off x="8379488" y="153663"/>
            <a:ext cx="624625" cy="830925"/>
            <a:chOff x="4863650" y="3815375"/>
            <a:chExt cx="624625" cy="830925"/>
          </a:xfrm>
        </p:grpSpPr>
        <p:sp>
          <p:nvSpPr>
            <p:cNvPr id="176" name="Google Shape;176;p31"/>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31"/>
          <p:cNvGrpSpPr/>
          <p:nvPr/>
        </p:nvGrpSpPr>
        <p:grpSpPr>
          <a:xfrm>
            <a:off x="139888" y="4556163"/>
            <a:ext cx="527900" cy="433675"/>
            <a:chOff x="2356025" y="3709750"/>
            <a:chExt cx="527900" cy="433675"/>
          </a:xfrm>
        </p:grpSpPr>
        <p:sp>
          <p:nvSpPr>
            <p:cNvPr id="184" name="Google Shape;184;p31"/>
            <p:cNvSpPr/>
            <p:nvPr/>
          </p:nvSpPr>
          <p:spPr>
            <a:xfrm>
              <a:off x="2356025" y="3709750"/>
              <a:ext cx="527900" cy="433675"/>
            </a:xfrm>
            <a:custGeom>
              <a:avLst/>
              <a:gdLst/>
              <a:ahLst/>
              <a:cxnLst/>
              <a:rect l="l" t="t" r="r" b="b"/>
              <a:pathLst>
                <a:path w="21116" h="17347" extrusionOk="0">
                  <a:moveTo>
                    <a:pt x="8114" y="0"/>
                  </a:moveTo>
                  <a:cubicBezTo>
                    <a:pt x="6841" y="0"/>
                    <a:pt x="5838" y="1055"/>
                    <a:pt x="5838" y="2336"/>
                  </a:cubicBezTo>
                  <a:lnTo>
                    <a:pt x="5838" y="4171"/>
                  </a:lnTo>
                  <a:lnTo>
                    <a:pt x="2335" y="4171"/>
                  </a:lnTo>
                  <a:cubicBezTo>
                    <a:pt x="1034" y="4171"/>
                    <a:pt x="0" y="5205"/>
                    <a:pt x="0" y="6506"/>
                  </a:cubicBezTo>
                  <a:lnTo>
                    <a:pt x="0" y="15012"/>
                  </a:lnTo>
                  <a:cubicBezTo>
                    <a:pt x="0" y="16313"/>
                    <a:pt x="1034" y="17347"/>
                    <a:pt x="2335" y="17347"/>
                  </a:cubicBezTo>
                  <a:lnTo>
                    <a:pt x="18747" y="17347"/>
                  </a:lnTo>
                  <a:cubicBezTo>
                    <a:pt x="20048" y="17347"/>
                    <a:pt x="21115" y="16313"/>
                    <a:pt x="21115" y="15012"/>
                  </a:cubicBezTo>
                  <a:lnTo>
                    <a:pt x="21115" y="6506"/>
                  </a:lnTo>
                  <a:cubicBezTo>
                    <a:pt x="21115" y="5225"/>
                    <a:pt x="20080" y="4170"/>
                    <a:pt x="18806" y="4170"/>
                  </a:cubicBezTo>
                  <a:cubicBezTo>
                    <a:pt x="18787" y="4170"/>
                    <a:pt x="18767" y="4170"/>
                    <a:pt x="18747" y="4171"/>
                  </a:cubicBezTo>
                  <a:lnTo>
                    <a:pt x="15278" y="4171"/>
                  </a:lnTo>
                  <a:lnTo>
                    <a:pt x="15278" y="2336"/>
                  </a:lnTo>
                  <a:cubicBezTo>
                    <a:pt x="15278" y="1055"/>
                    <a:pt x="14243" y="0"/>
                    <a:pt x="12969" y="0"/>
                  </a:cubicBezTo>
                  <a:cubicBezTo>
                    <a:pt x="12949" y="0"/>
                    <a:pt x="12929" y="1"/>
                    <a:pt x="12910" y="1"/>
                  </a:cubicBezTo>
                  <a:lnTo>
                    <a:pt x="8173" y="1"/>
                  </a:lnTo>
                  <a:cubicBezTo>
                    <a:pt x="8153" y="1"/>
                    <a:pt x="8133" y="0"/>
                    <a:pt x="8114"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2463600" y="3860700"/>
              <a:ext cx="273550" cy="233750"/>
            </a:xfrm>
            <a:custGeom>
              <a:avLst/>
              <a:gdLst/>
              <a:ahLst/>
              <a:cxnLst/>
              <a:rect l="l" t="t" r="r" b="b"/>
              <a:pathLst>
                <a:path w="10942" h="9350" extrusionOk="0">
                  <a:moveTo>
                    <a:pt x="6238" y="1"/>
                  </a:moveTo>
                  <a:cubicBezTo>
                    <a:pt x="2102" y="1"/>
                    <a:pt x="0" y="5038"/>
                    <a:pt x="2936" y="7973"/>
                  </a:cubicBezTo>
                  <a:cubicBezTo>
                    <a:pt x="3897" y="8923"/>
                    <a:pt x="5071" y="9349"/>
                    <a:pt x="6221" y="9349"/>
                  </a:cubicBezTo>
                  <a:cubicBezTo>
                    <a:pt x="8623" y="9349"/>
                    <a:pt x="10919" y="7491"/>
                    <a:pt x="10942" y="4671"/>
                  </a:cubicBezTo>
                  <a:cubicBezTo>
                    <a:pt x="10942" y="2102"/>
                    <a:pt x="8840" y="1"/>
                    <a:pt x="6238"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2546150" y="3922425"/>
              <a:ext cx="128450" cy="110225"/>
            </a:xfrm>
            <a:custGeom>
              <a:avLst/>
              <a:gdLst/>
              <a:ahLst/>
              <a:cxnLst/>
              <a:rect l="l" t="t" r="r" b="b"/>
              <a:pathLst>
                <a:path w="5138" h="4409" extrusionOk="0">
                  <a:moveTo>
                    <a:pt x="2936" y="0"/>
                  </a:moveTo>
                  <a:cubicBezTo>
                    <a:pt x="1001" y="0"/>
                    <a:pt x="1" y="2369"/>
                    <a:pt x="1402" y="3770"/>
                  </a:cubicBezTo>
                  <a:cubicBezTo>
                    <a:pt x="1843" y="4211"/>
                    <a:pt x="2388" y="4409"/>
                    <a:pt x="2925" y="4409"/>
                  </a:cubicBezTo>
                  <a:cubicBezTo>
                    <a:pt x="4051" y="4409"/>
                    <a:pt x="5138" y="3535"/>
                    <a:pt x="5138" y="2202"/>
                  </a:cubicBezTo>
                  <a:cubicBezTo>
                    <a:pt x="5138" y="1001"/>
                    <a:pt x="4170" y="0"/>
                    <a:pt x="2936"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2553650" y="3753975"/>
              <a:ext cx="132625" cy="51725"/>
            </a:xfrm>
            <a:custGeom>
              <a:avLst/>
              <a:gdLst/>
              <a:ahLst/>
              <a:cxnLst/>
              <a:rect l="l" t="t" r="r" b="b"/>
              <a:pathLst>
                <a:path w="5305" h="2069" extrusionOk="0">
                  <a:moveTo>
                    <a:pt x="1" y="0"/>
                  </a:moveTo>
                  <a:lnTo>
                    <a:pt x="1" y="2068"/>
                  </a:lnTo>
                  <a:lnTo>
                    <a:pt x="5305" y="2068"/>
                  </a:lnTo>
                  <a:lnTo>
                    <a:pt x="5305"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1"/>
          <p:cNvGrpSpPr/>
          <p:nvPr/>
        </p:nvGrpSpPr>
        <p:grpSpPr>
          <a:xfrm>
            <a:off x="8166813" y="4266588"/>
            <a:ext cx="837300" cy="723250"/>
            <a:chOff x="5203050" y="2778050"/>
            <a:chExt cx="837300" cy="723250"/>
          </a:xfrm>
        </p:grpSpPr>
        <p:sp>
          <p:nvSpPr>
            <p:cNvPr id="189" name="Google Shape;189;p31"/>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p:nvPr/>
          </p:nvSpPr>
          <p:spPr>
            <a:xfrm>
              <a:off x="5611675"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31"/>
          <p:cNvGrpSpPr/>
          <p:nvPr/>
        </p:nvGrpSpPr>
        <p:grpSpPr>
          <a:xfrm>
            <a:off x="139888" y="153663"/>
            <a:ext cx="678825" cy="602975"/>
            <a:chOff x="2696275" y="963625"/>
            <a:chExt cx="678825" cy="602975"/>
          </a:xfrm>
        </p:grpSpPr>
        <p:sp>
          <p:nvSpPr>
            <p:cNvPr id="192" name="Google Shape;192;p31"/>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31"/>
          <p:cNvSpPr/>
          <p:nvPr/>
        </p:nvSpPr>
        <p:spPr>
          <a:xfrm>
            <a:off x="220750" y="385832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59950" y="2038800"/>
            <a:ext cx="4419000" cy="15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4" name="Google Shape;14;p3"/>
          <p:cNvSpPr txBox="1">
            <a:spLocks noGrp="1"/>
          </p:cNvSpPr>
          <p:nvPr>
            <p:ph type="title" idx="2" hasCustomPrompt="1"/>
          </p:nvPr>
        </p:nvSpPr>
        <p:spPr>
          <a:xfrm>
            <a:off x="2112900" y="752412"/>
            <a:ext cx="1313100" cy="9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5" name="Google Shape;15;p3"/>
          <p:cNvSpPr txBox="1">
            <a:spLocks noGrp="1"/>
          </p:cNvSpPr>
          <p:nvPr>
            <p:ph type="subTitle" idx="1"/>
          </p:nvPr>
        </p:nvSpPr>
        <p:spPr>
          <a:xfrm>
            <a:off x="1249800" y="3816330"/>
            <a:ext cx="3039300" cy="650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a:lnSpc>
                <a:spcPct val="100000"/>
              </a:lnSpc>
              <a:spcBef>
                <a:spcPts val="0"/>
              </a:spcBef>
              <a:spcAft>
                <a:spcPts val="0"/>
              </a:spcAft>
              <a:buNone/>
              <a:defRPr sz="1600"/>
            </a:lvl2pPr>
            <a:lvl3pPr lvl="2" algn="ctr">
              <a:lnSpc>
                <a:spcPct val="100000"/>
              </a:lnSpc>
              <a:spcBef>
                <a:spcPts val="0"/>
              </a:spcBef>
              <a:spcAft>
                <a:spcPts val="0"/>
              </a:spcAft>
              <a:buNone/>
              <a:defRPr sz="1600"/>
            </a:lvl3pPr>
            <a:lvl4pPr lvl="3" algn="ctr">
              <a:lnSpc>
                <a:spcPct val="100000"/>
              </a:lnSpc>
              <a:spcBef>
                <a:spcPts val="0"/>
              </a:spcBef>
              <a:spcAft>
                <a:spcPts val="0"/>
              </a:spcAft>
              <a:buNone/>
              <a:defRPr sz="1600"/>
            </a:lvl4pPr>
            <a:lvl5pPr lvl="4" algn="ctr">
              <a:lnSpc>
                <a:spcPct val="100000"/>
              </a:lnSpc>
              <a:spcBef>
                <a:spcPts val="0"/>
              </a:spcBef>
              <a:spcAft>
                <a:spcPts val="0"/>
              </a:spcAft>
              <a:buNone/>
              <a:defRPr sz="1600"/>
            </a:lvl5pPr>
            <a:lvl6pPr lvl="5" algn="ctr">
              <a:lnSpc>
                <a:spcPct val="100000"/>
              </a:lnSpc>
              <a:spcBef>
                <a:spcPts val="0"/>
              </a:spcBef>
              <a:spcAft>
                <a:spcPts val="0"/>
              </a:spcAft>
              <a:buNone/>
              <a:defRPr sz="1600"/>
            </a:lvl6pPr>
            <a:lvl7pPr lvl="6" algn="ctr">
              <a:lnSpc>
                <a:spcPct val="100000"/>
              </a:lnSpc>
              <a:spcBef>
                <a:spcPts val="0"/>
              </a:spcBef>
              <a:spcAft>
                <a:spcPts val="0"/>
              </a:spcAft>
              <a:buNone/>
              <a:defRPr sz="1600"/>
            </a:lvl7pPr>
            <a:lvl8pPr lvl="7" algn="ctr">
              <a:lnSpc>
                <a:spcPct val="100000"/>
              </a:lnSpc>
              <a:spcBef>
                <a:spcPts val="0"/>
              </a:spcBef>
              <a:spcAft>
                <a:spcPts val="0"/>
              </a:spcAft>
              <a:buNone/>
              <a:defRPr sz="1600"/>
            </a:lvl8pPr>
            <a:lvl9pPr lvl="8" algn="ctr">
              <a:lnSpc>
                <a:spcPct val="100000"/>
              </a:lnSpc>
              <a:spcBef>
                <a:spcPts val="0"/>
              </a:spcBef>
              <a:spcAft>
                <a:spcPts val="0"/>
              </a:spcAft>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365700" y="1203800"/>
            <a:ext cx="8412600" cy="3573900"/>
          </a:xfrm>
          <a:prstGeom prst="roundRect">
            <a:avLst>
              <a:gd name="adj" fmla="val 406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720525" y="1377100"/>
            <a:ext cx="3388500" cy="30882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a:latin typeface="Arial" panose="020B0604020202020204" pitchFamily="34" charset="0"/>
                <a:cs typeface="Arial" panose="020B0604020202020204" pitchFamily="34" charset="0"/>
              </a:defRPr>
            </a:lvl1pPr>
            <a:lvl2pPr marL="914400" lvl="1" indent="-317500">
              <a:lnSpc>
                <a:spcPct val="100000"/>
              </a:lnSpc>
              <a:spcBef>
                <a:spcPts val="1000"/>
              </a:spcBef>
              <a:spcAft>
                <a:spcPts val="0"/>
              </a:spcAft>
              <a:buClr>
                <a:srgbClr val="434343"/>
              </a:buClr>
              <a:buSzPts val="1400"/>
              <a:buFont typeface="Roboto Condensed Light"/>
              <a:buChar char="○"/>
              <a:defRPr/>
            </a:lvl2pPr>
            <a:lvl3pPr marL="1371600" lvl="2" indent="-317500">
              <a:lnSpc>
                <a:spcPct val="100000"/>
              </a:lnSpc>
              <a:spcBef>
                <a:spcPts val="0"/>
              </a:spcBef>
              <a:spcAft>
                <a:spcPts val="0"/>
              </a:spcAft>
              <a:buClr>
                <a:srgbClr val="434343"/>
              </a:buClr>
              <a:buSzPts val="1400"/>
              <a:buFont typeface="Roboto Condensed Light"/>
              <a:buChar char="■"/>
              <a:defRPr/>
            </a:lvl3pPr>
            <a:lvl4pPr marL="1828800" lvl="3" indent="-317500">
              <a:lnSpc>
                <a:spcPct val="100000"/>
              </a:lnSpc>
              <a:spcBef>
                <a:spcPts val="0"/>
              </a:spcBef>
              <a:spcAft>
                <a:spcPts val="0"/>
              </a:spcAft>
              <a:buClr>
                <a:srgbClr val="434343"/>
              </a:buClr>
              <a:buSzPts val="1400"/>
              <a:buFont typeface="Roboto Condensed Light"/>
              <a:buChar char="●"/>
              <a:defRPr/>
            </a:lvl4pPr>
            <a:lvl5pPr marL="2286000" lvl="4" indent="-317500">
              <a:lnSpc>
                <a:spcPct val="100000"/>
              </a:lnSpc>
              <a:spcBef>
                <a:spcPts val="0"/>
              </a:spcBef>
              <a:spcAft>
                <a:spcPts val="0"/>
              </a:spcAft>
              <a:buClr>
                <a:srgbClr val="434343"/>
              </a:buClr>
              <a:buSzPts val="1400"/>
              <a:buFont typeface="Roboto Condensed Light"/>
              <a:buChar char="○"/>
              <a:defRPr/>
            </a:lvl5pPr>
            <a:lvl6pPr marL="2743200" lvl="5" indent="-317500">
              <a:lnSpc>
                <a:spcPct val="100000"/>
              </a:lnSpc>
              <a:spcBef>
                <a:spcPts val="0"/>
              </a:spcBef>
              <a:spcAft>
                <a:spcPts val="0"/>
              </a:spcAft>
              <a:buClr>
                <a:srgbClr val="434343"/>
              </a:buClr>
              <a:buSzPts val="1400"/>
              <a:buFont typeface="Roboto Condensed Light"/>
              <a:buChar char="■"/>
              <a:defRPr/>
            </a:lvl6pPr>
            <a:lvl7pPr marL="3200400" lvl="6" indent="-317500">
              <a:lnSpc>
                <a:spcPct val="100000"/>
              </a:lnSpc>
              <a:spcBef>
                <a:spcPts val="0"/>
              </a:spcBef>
              <a:spcAft>
                <a:spcPts val="0"/>
              </a:spcAft>
              <a:buClr>
                <a:srgbClr val="434343"/>
              </a:buClr>
              <a:buSzPts val="1400"/>
              <a:buFont typeface="Roboto Condensed Light"/>
              <a:buChar char="●"/>
              <a:defRPr/>
            </a:lvl7pPr>
            <a:lvl8pPr marL="3657600" lvl="7" indent="-317500">
              <a:lnSpc>
                <a:spcPct val="100000"/>
              </a:lnSpc>
              <a:spcBef>
                <a:spcPts val="0"/>
              </a:spcBef>
              <a:spcAft>
                <a:spcPts val="0"/>
              </a:spcAft>
              <a:buClr>
                <a:srgbClr val="434343"/>
              </a:buClr>
              <a:buSzPts val="1400"/>
              <a:buFont typeface="Roboto Condensed Light"/>
              <a:buChar char="○"/>
              <a:defRPr/>
            </a:lvl8pPr>
            <a:lvl9pPr marL="4114800" lvl="8" indent="-317500">
              <a:lnSpc>
                <a:spcPct val="100000"/>
              </a:lnSpc>
              <a:spcBef>
                <a:spcPts val="0"/>
              </a:spcBef>
              <a:spcAft>
                <a:spcPts val="0"/>
              </a:spcAft>
              <a:buClr>
                <a:srgbClr val="434343"/>
              </a:buClr>
              <a:buSzPts val="1400"/>
              <a:buFont typeface="Roboto Condensed Light"/>
              <a:buChar char="■"/>
              <a:defRPr/>
            </a:lvl9pPr>
          </a:lstStyle>
          <a:p>
            <a:endParaRPr/>
          </a:p>
        </p:txBody>
      </p:sp>
      <p:sp>
        <p:nvSpPr>
          <p:cNvPr id="19" name="Google Shape;19;p4"/>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sz="3200">
                <a:latin typeface="Arial" panose="020B0604020202020204" pitchFamily="34" charset="0"/>
                <a:cs typeface="Arial" panose="020B0604020202020204" pitchFamily="34" charset="0"/>
              </a:defRPr>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8"/>
          <p:cNvSpPr txBox="1">
            <a:spLocks noGrp="1"/>
          </p:cNvSpPr>
          <p:nvPr>
            <p:ph type="title"/>
          </p:nvPr>
        </p:nvSpPr>
        <p:spPr>
          <a:xfrm>
            <a:off x="1353600" y="1448709"/>
            <a:ext cx="6436800" cy="22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8500">
                <a:latin typeface="Arial" panose="020B0604020202020204" pitchFamily="34" charset="0"/>
                <a:cs typeface="Arial" panose="020B0604020202020204" pitchFamily="34" charset="0"/>
              </a:defRPr>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txBox="1">
            <a:spLocks noGrp="1"/>
          </p:cNvSpPr>
          <p:nvPr>
            <p:ph type="subTitle" idx="1"/>
          </p:nvPr>
        </p:nvSpPr>
        <p:spPr>
          <a:xfrm>
            <a:off x="699750" y="2096296"/>
            <a:ext cx="3942600" cy="16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8" name="Google Shape;38;p9"/>
          <p:cNvSpPr txBox="1">
            <a:spLocks noGrp="1"/>
          </p:cNvSpPr>
          <p:nvPr>
            <p:ph type="title"/>
          </p:nvPr>
        </p:nvSpPr>
        <p:spPr>
          <a:xfrm>
            <a:off x="699750" y="1460393"/>
            <a:ext cx="3942600" cy="47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600">
                <a:latin typeface="Arial" panose="020B0604020202020204" pitchFamily="34" charset="0"/>
                <a:cs typeface="Arial" panose="020B0604020202020204" pitchFamily="34" charset="0"/>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999925" y="1601450"/>
            <a:ext cx="7144500" cy="125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500"/>
              <a:buNone/>
              <a:defRPr sz="8500">
                <a:latin typeface="Arial" panose="020B0604020202020204" pitchFamily="34" charset="0"/>
                <a:cs typeface="Arial" panose="020B0604020202020204" pitchFamily="34" charset="0"/>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43" name="Google Shape;43;p11"/>
          <p:cNvSpPr txBox="1">
            <a:spLocks noGrp="1"/>
          </p:cNvSpPr>
          <p:nvPr>
            <p:ph type="subTitle" idx="1"/>
          </p:nvPr>
        </p:nvSpPr>
        <p:spPr>
          <a:xfrm flipH="1">
            <a:off x="999672" y="3290150"/>
            <a:ext cx="71445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CUSTOM_23_1_2_1">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720000" y="387600"/>
            <a:ext cx="77016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atin typeface="Arial" panose="020B0604020202020204" pitchFamily="34" charset="0"/>
                <a:cs typeface="Arial" panose="020B0604020202020204" pitchFamily="34" charset="0"/>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3" name="Google Shape;73;p17"/>
          <p:cNvSpPr txBox="1">
            <a:spLocks noGrp="1"/>
          </p:cNvSpPr>
          <p:nvPr>
            <p:ph type="subTitle" idx="1"/>
          </p:nvPr>
        </p:nvSpPr>
        <p:spPr>
          <a:xfrm>
            <a:off x="1737824" y="1548975"/>
            <a:ext cx="27810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4" name="Google Shape;74;p17"/>
          <p:cNvSpPr txBox="1">
            <a:spLocks noGrp="1"/>
          </p:cNvSpPr>
          <p:nvPr>
            <p:ph type="subTitle" idx="2"/>
          </p:nvPr>
        </p:nvSpPr>
        <p:spPr>
          <a:xfrm>
            <a:off x="1737824" y="1927484"/>
            <a:ext cx="27810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5" name="Google Shape;75;p17"/>
          <p:cNvSpPr txBox="1">
            <a:spLocks noGrp="1"/>
          </p:cNvSpPr>
          <p:nvPr>
            <p:ph type="subTitle" idx="3"/>
          </p:nvPr>
        </p:nvSpPr>
        <p:spPr>
          <a:xfrm>
            <a:off x="1737824" y="3450366"/>
            <a:ext cx="27810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6" name="Google Shape;76;p17"/>
          <p:cNvSpPr txBox="1">
            <a:spLocks noGrp="1"/>
          </p:cNvSpPr>
          <p:nvPr>
            <p:ph type="subTitle" idx="4"/>
          </p:nvPr>
        </p:nvSpPr>
        <p:spPr>
          <a:xfrm>
            <a:off x="1737824" y="3828876"/>
            <a:ext cx="27810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_2_1_1">
    <p:spTree>
      <p:nvGrpSpPr>
        <p:cNvPr id="1" name="Shape 77"/>
        <p:cNvGrpSpPr/>
        <p:nvPr/>
      </p:nvGrpSpPr>
      <p:grpSpPr>
        <a:xfrm>
          <a:off x="0" y="0"/>
          <a:ext cx="0" cy="0"/>
          <a:chOff x="0" y="0"/>
          <a:chExt cx="0" cy="0"/>
        </a:xfrm>
      </p:grpSpPr>
      <p:sp>
        <p:nvSpPr>
          <p:cNvPr id="78" name="Google Shape;78;p18"/>
          <p:cNvSpPr txBox="1">
            <a:spLocks noGrp="1"/>
          </p:cNvSpPr>
          <p:nvPr>
            <p:ph type="subTitle" idx="1"/>
          </p:nvPr>
        </p:nvSpPr>
        <p:spPr>
          <a:xfrm>
            <a:off x="587850"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9" name="Google Shape;79;p18"/>
          <p:cNvSpPr txBox="1">
            <a:spLocks noGrp="1"/>
          </p:cNvSpPr>
          <p:nvPr>
            <p:ph type="subTitle" idx="2"/>
          </p:nvPr>
        </p:nvSpPr>
        <p:spPr>
          <a:xfrm>
            <a:off x="587850"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0" name="Google Shape;80;p18"/>
          <p:cNvSpPr txBox="1">
            <a:spLocks noGrp="1"/>
          </p:cNvSpPr>
          <p:nvPr>
            <p:ph type="subTitle" idx="3"/>
          </p:nvPr>
        </p:nvSpPr>
        <p:spPr>
          <a:xfrm>
            <a:off x="3463856"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1" name="Google Shape;81;p18"/>
          <p:cNvSpPr txBox="1">
            <a:spLocks noGrp="1"/>
          </p:cNvSpPr>
          <p:nvPr>
            <p:ph type="subTitle" idx="4"/>
          </p:nvPr>
        </p:nvSpPr>
        <p:spPr>
          <a:xfrm>
            <a:off x="3463856"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2" name="Google Shape;82;p18"/>
          <p:cNvSpPr txBox="1">
            <a:spLocks noGrp="1"/>
          </p:cNvSpPr>
          <p:nvPr>
            <p:ph type="subTitle" idx="5"/>
          </p:nvPr>
        </p:nvSpPr>
        <p:spPr>
          <a:xfrm>
            <a:off x="6339862"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3" name="Google Shape;83;p18"/>
          <p:cNvSpPr txBox="1">
            <a:spLocks noGrp="1"/>
          </p:cNvSpPr>
          <p:nvPr>
            <p:ph type="subTitle" idx="6"/>
          </p:nvPr>
        </p:nvSpPr>
        <p:spPr>
          <a:xfrm>
            <a:off x="6339862"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4" name="Google Shape;84;p18"/>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atin typeface="Arial" panose="020B0604020202020204" pitchFamily="34" charset="0"/>
                <a:cs typeface="Arial" panose="020B0604020202020204" pitchFamily="34" charset="0"/>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7" r:id="rId6"/>
    <p:sldLayoutId id="2147483658" r:id="rId7"/>
    <p:sldLayoutId id="2147483663" r:id="rId8"/>
    <p:sldLayoutId id="2147483664"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3" Type="http://schemas.openxmlformats.org/officeDocument/2006/relationships/slide" Target="slide31.xml"/><Relationship Id="rId18" Type="http://schemas.openxmlformats.org/officeDocument/2006/relationships/image" Target="../media/image58.svg"/><Relationship Id="rId26" Type="http://schemas.openxmlformats.org/officeDocument/2006/relationships/image" Target="../media/image64.svg"/><Relationship Id="rId3" Type="http://schemas.openxmlformats.org/officeDocument/2006/relationships/slide" Target="slide30.xml"/><Relationship Id="rId21" Type="http://schemas.openxmlformats.org/officeDocument/2006/relationships/image" Target="../media/image60.svg"/><Relationship Id="rId12" Type="http://schemas.openxmlformats.org/officeDocument/2006/relationships/image" Target="../media/image54.svg"/><Relationship Id="rId17" Type="http://schemas.openxmlformats.org/officeDocument/2006/relationships/image" Target="../media/image27.png"/><Relationship Id="rId25" Type="http://schemas.openxmlformats.org/officeDocument/2006/relationships/image" Target="../media/image30.png"/><Relationship Id="rId2" Type="http://schemas.openxmlformats.org/officeDocument/2006/relationships/notesSlide" Target="../notesSlides/notesSlide28.xml"/><Relationship Id="rId16" Type="http://schemas.openxmlformats.org/officeDocument/2006/relationships/slide" Target="slide33.xml"/><Relationship Id="rId20" Type="http://schemas.openxmlformats.org/officeDocument/2006/relationships/image" Target="../media/image28.png"/><Relationship Id="rId1" Type="http://schemas.openxmlformats.org/officeDocument/2006/relationships/slideLayout" Target="../slideLayouts/slideLayout2.xml"/><Relationship Id="rId11" Type="http://schemas.openxmlformats.org/officeDocument/2006/relationships/image" Target="../media/image25.png"/><Relationship Id="rId24" Type="http://schemas.openxmlformats.org/officeDocument/2006/relationships/slide" Target="slide34.xml"/><Relationship Id="rId15" Type="http://schemas.openxmlformats.org/officeDocument/2006/relationships/image" Target="../media/image56.svg"/><Relationship Id="rId23" Type="http://schemas.openxmlformats.org/officeDocument/2006/relationships/image" Target="../media/image62.svg"/><Relationship Id="rId10" Type="http://schemas.openxmlformats.org/officeDocument/2006/relationships/slide" Target="slide29.xml"/><Relationship Id="rId19" Type="http://schemas.openxmlformats.org/officeDocument/2006/relationships/slide" Target="slide32.xml"/><Relationship Id="rId4" Type="http://schemas.openxmlformats.org/officeDocument/2006/relationships/image" Target="../media/image24.png"/><Relationship Id="rId9" Type="http://schemas.openxmlformats.org/officeDocument/2006/relationships/image" Target="../media/image52.svg"/><Relationship Id="rId14" Type="http://schemas.openxmlformats.org/officeDocument/2006/relationships/image" Target="../media/image26.png"/><Relationship Id="rId22" Type="http://schemas.openxmlformats.org/officeDocument/2006/relationships/image" Target="../media/image29.png"/><Relationship Id="rId27"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2" name="Google Shape;892;p56"/>
          <p:cNvGrpSpPr/>
          <p:nvPr/>
        </p:nvGrpSpPr>
        <p:grpSpPr>
          <a:xfrm>
            <a:off x="1253425" y="731778"/>
            <a:ext cx="6637149" cy="3679964"/>
            <a:chOff x="1304387" y="764776"/>
            <a:chExt cx="6535200" cy="3679964"/>
          </a:xfrm>
        </p:grpSpPr>
        <p:cxnSp>
          <p:nvCxnSpPr>
            <p:cNvPr id="893" name="Google Shape;893;p56"/>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894" name="Google Shape;894;p56"/>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895" name="Google Shape;895;p56"/>
          <p:cNvGrpSpPr/>
          <p:nvPr/>
        </p:nvGrpSpPr>
        <p:grpSpPr>
          <a:xfrm>
            <a:off x="8072405" y="4111690"/>
            <a:ext cx="602100" cy="666100"/>
            <a:chOff x="1820650" y="1393100"/>
            <a:chExt cx="602100" cy="666100"/>
          </a:xfrm>
        </p:grpSpPr>
        <p:sp>
          <p:nvSpPr>
            <p:cNvPr id="896" name="Google Shape;896;p56"/>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56"/>
          <p:cNvGrpSpPr/>
          <p:nvPr/>
        </p:nvGrpSpPr>
        <p:grpSpPr>
          <a:xfrm>
            <a:off x="372108" y="4120879"/>
            <a:ext cx="761406" cy="647721"/>
            <a:chOff x="3475975" y="624225"/>
            <a:chExt cx="737225" cy="627150"/>
          </a:xfrm>
        </p:grpSpPr>
        <p:sp>
          <p:nvSpPr>
            <p:cNvPr id="899"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56"/>
          <p:cNvGrpSpPr/>
          <p:nvPr/>
        </p:nvGrpSpPr>
        <p:grpSpPr>
          <a:xfrm>
            <a:off x="7948910" y="445047"/>
            <a:ext cx="849091" cy="639458"/>
            <a:chOff x="1574625" y="624700"/>
            <a:chExt cx="822125" cy="619150"/>
          </a:xfrm>
        </p:grpSpPr>
        <p:sp>
          <p:nvSpPr>
            <p:cNvPr id="904" name="Google Shape;904;p56"/>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56"/>
          <p:cNvSpPr/>
          <p:nvPr/>
        </p:nvSpPr>
        <p:spPr>
          <a:xfrm>
            <a:off x="8429681" y="2325374"/>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56"/>
          <p:cNvGrpSpPr/>
          <p:nvPr/>
        </p:nvGrpSpPr>
        <p:grpSpPr>
          <a:xfrm>
            <a:off x="392864" y="445048"/>
            <a:ext cx="719894" cy="639455"/>
            <a:chOff x="2696275" y="963625"/>
            <a:chExt cx="678825" cy="602975"/>
          </a:xfrm>
        </p:grpSpPr>
        <p:sp>
          <p:nvSpPr>
            <p:cNvPr id="908" name="Google Shape;908;p56"/>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6"/>
          <p:cNvSpPr/>
          <p:nvPr/>
        </p:nvSpPr>
        <p:spPr>
          <a:xfrm>
            <a:off x="8395493" y="1514669"/>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6"/>
          <p:cNvGrpSpPr/>
          <p:nvPr/>
        </p:nvGrpSpPr>
        <p:grpSpPr>
          <a:xfrm>
            <a:off x="453290" y="1585435"/>
            <a:ext cx="295209" cy="296040"/>
            <a:chOff x="133738" y="317889"/>
            <a:chExt cx="460473" cy="461698"/>
          </a:xfrm>
        </p:grpSpPr>
        <p:sp>
          <p:nvSpPr>
            <p:cNvPr id="913"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6"/>
          <p:cNvGrpSpPr/>
          <p:nvPr/>
        </p:nvGrpSpPr>
        <p:grpSpPr>
          <a:xfrm>
            <a:off x="8395501" y="3116753"/>
            <a:ext cx="295209" cy="296040"/>
            <a:chOff x="133738" y="317889"/>
            <a:chExt cx="460473" cy="461698"/>
          </a:xfrm>
        </p:grpSpPr>
        <p:sp>
          <p:nvSpPr>
            <p:cNvPr id="916" name="Google Shape;916;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56"/>
          <p:cNvSpPr/>
          <p:nvPr/>
        </p:nvSpPr>
        <p:spPr>
          <a:xfrm>
            <a:off x="452769" y="3241981"/>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487432" y="24483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p35"/>
          <p:cNvSpPr/>
          <p:nvPr/>
        </p:nvSpPr>
        <p:spPr>
          <a:xfrm>
            <a:off x="1079499" y="1405808"/>
            <a:ext cx="6985002" cy="2120900"/>
          </a:xfrm>
          <a:prstGeom prst="roundRect">
            <a:avLst>
              <a:gd name="adj" fmla="val 63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TextBox 40"/>
          <p:cNvSpPr txBox="1"/>
          <p:nvPr/>
        </p:nvSpPr>
        <p:spPr>
          <a:xfrm>
            <a:off x="0" y="1612178"/>
            <a:ext cx="9144000" cy="2516073"/>
          </a:xfrm>
          <a:prstGeom prst="rect">
            <a:avLst/>
          </a:prstGeom>
          <a:noFill/>
        </p:spPr>
        <p:txBody>
          <a:bodyPr wrap="square" rtlCol="0">
            <a:spAutoFit/>
          </a:bodyPr>
          <a:lstStyle/>
          <a:p>
            <a:pPr algn="ctr">
              <a:lnSpc>
                <a:spcPct val="150000"/>
              </a:lnSpc>
            </a:pPr>
            <a:r>
              <a:rPr lang="en-US" sz="3500" b="1" dirty="0" smtClean="0">
                <a:ln w="22225">
                  <a:noFill/>
                  <a:prstDash val="solid"/>
                </a:ln>
                <a:solidFill>
                  <a:srgbClr val="C00000"/>
                </a:solidFill>
              </a:rPr>
              <a:t>CHÀO </a:t>
            </a:r>
            <a:r>
              <a:rPr lang="en-US" sz="3500" b="1" dirty="0" smtClean="0">
                <a:ln w="22225">
                  <a:noFill/>
                  <a:prstDash val="solid"/>
                </a:ln>
                <a:solidFill>
                  <a:srgbClr val="C00000"/>
                </a:solidFill>
              </a:rPr>
              <a:t>MỪNG </a:t>
            </a:r>
          </a:p>
          <a:p>
            <a:pPr algn="ctr">
              <a:lnSpc>
                <a:spcPct val="150000"/>
              </a:lnSpc>
            </a:pPr>
            <a:r>
              <a:rPr lang="en-US" sz="3500" b="1" dirty="0" smtClean="0">
                <a:ln w="22225">
                  <a:noFill/>
                  <a:prstDash val="solid"/>
                </a:ln>
                <a:solidFill>
                  <a:srgbClr val="C00000"/>
                </a:solidFill>
              </a:rPr>
              <a:t>CÁC EM ĐẾN </a:t>
            </a:r>
            <a:r>
              <a:rPr lang="en-US" sz="3500" b="1" dirty="0" smtClean="0">
                <a:ln w="22225">
                  <a:noFill/>
                  <a:prstDash val="solid"/>
                </a:ln>
                <a:solidFill>
                  <a:srgbClr val="C00000"/>
                </a:solidFill>
              </a:rPr>
              <a:t>VỚI MÔN TIN HỌC</a:t>
            </a:r>
          </a:p>
          <a:p>
            <a:pPr algn="ctr">
              <a:lnSpc>
                <a:spcPct val="150000"/>
              </a:lnSpc>
            </a:pPr>
            <a:endParaRPr lang="en-US" sz="3500" b="1" dirty="0">
              <a:ln w="22225">
                <a:noFill/>
                <a:prstDash val="solid"/>
              </a:ln>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smtClean="0">
                <a:ln w="22225">
                  <a:noFill/>
                  <a:prstDash val="solid"/>
                </a:ln>
              </a:rPr>
              <a:t>1. </a:t>
            </a:r>
            <a:r>
              <a:rPr lang="vi-VN" sz="2500" b="1" smtClean="0">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5130651" y="1273180"/>
            <a:ext cx="3484667" cy="2400657"/>
          </a:xfrm>
          <a:prstGeom prst="rect">
            <a:avLst/>
          </a:prstGeom>
          <a:noFill/>
        </p:spPr>
        <p:txBody>
          <a:bodyPr wrap="square" rtlCol="0">
            <a:spAutoFit/>
          </a:bodyPr>
          <a:lstStyle/>
          <a:p>
            <a:pPr algn="just">
              <a:lnSpc>
                <a:spcPct val="150000"/>
              </a:lnSpc>
            </a:pPr>
            <a:r>
              <a:rPr lang="vi-VN" sz="2000">
                <a:ln w="22225">
                  <a:noFill/>
                  <a:prstDash val="solid"/>
                </a:ln>
              </a:rPr>
              <a:t>Các tệp ảnh của mỗi bạn được lưu trong một thư mục cùng cấp. Khi cần tìm ảnh của bạn nào thì chỉ cần vào thư mục mang tên bạn đó. </a:t>
            </a:r>
            <a:endParaRPr lang="vi-VN" sz="2000">
              <a:ln w="22225">
                <a:noFill/>
                <a:prstDash val="solid"/>
              </a:ln>
              <a:solidFill>
                <a:srgbClr val="C00000"/>
              </a:solidFill>
            </a:endParaRPr>
          </a:p>
        </p:txBody>
      </p:sp>
      <p:pic>
        <p:nvPicPr>
          <p:cNvPr id="10" name="Picture 9"/>
          <p:cNvPicPr>
            <a:picLocks noChangeAspect="1"/>
          </p:cNvPicPr>
          <p:nvPr/>
        </p:nvPicPr>
        <p:blipFill>
          <a:blip r:embed="rId3"/>
          <a:stretch>
            <a:fillRect/>
          </a:stretch>
        </p:blipFill>
        <p:spPr>
          <a:xfrm>
            <a:off x="963961" y="1273180"/>
            <a:ext cx="1863040" cy="1951565"/>
          </a:xfrm>
          <a:prstGeom prst="rect">
            <a:avLst/>
          </a:prstGeom>
        </p:spPr>
      </p:pic>
      <p:pic>
        <p:nvPicPr>
          <p:cNvPr id="11" name="Picture 10"/>
          <p:cNvPicPr>
            <a:picLocks noChangeAspect="1"/>
          </p:cNvPicPr>
          <p:nvPr/>
        </p:nvPicPr>
        <p:blipFill>
          <a:blip r:embed="rId4"/>
          <a:stretch>
            <a:fillRect/>
          </a:stretch>
        </p:blipFill>
        <p:spPr>
          <a:xfrm>
            <a:off x="3132883" y="1273180"/>
            <a:ext cx="1645753" cy="1954280"/>
          </a:xfrm>
          <a:prstGeom prst="rect">
            <a:avLst/>
          </a:prstGeom>
        </p:spPr>
      </p:pic>
      <p:sp>
        <p:nvSpPr>
          <p:cNvPr id="16" name="TextBox 15"/>
          <p:cNvSpPr txBox="1"/>
          <p:nvPr/>
        </p:nvSpPr>
        <p:spPr>
          <a:xfrm>
            <a:off x="782870" y="3275224"/>
            <a:ext cx="2860223" cy="1477328"/>
          </a:xfrm>
          <a:prstGeom prst="rect">
            <a:avLst/>
          </a:prstGeom>
          <a:noFill/>
        </p:spPr>
        <p:txBody>
          <a:bodyPr wrap="square" rtlCol="0">
            <a:spAutoFit/>
          </a:bodyPr>
          <a:lstStyle/>
          <a:p>
            <a:pPr algn="just">
              <a:lnSpc>
                <a:spcPct val="150000"/>
              </a:lnSpc>
            </a:pPr>
            <a:r>
              <a:rPr lang="vi-VN" sz="2000">
                <a:ln w="22225">
                  <a:noFill/>
                  <a:prstDash val="solid"/>
                </a:ln>
              </a:rPr>
              <a:t>Các tệp ảnh được lưu ở nhiều thư mục không theo một quy tắc nào.</a:t>
            </a:r>
            <a:endParaRPr lang="vi-VN" sz="2000">
              <a:ln w="22225">
                <a:noFill/>
                <a:prstDash val="solid"/>
              </a:ln>
              <a:solidFill>
                <a:srgbClr val="C00000"/>
              </a:solidFill>
            </a:endParaRPr>
          </a:p>
        </p:txBody>
      </p:sp>
      <p:cxnSp>
        <p:nvCxnSpPr>
          <p:cNvPr id="3" name="Elbow Connector 2"/>
          <p:cNvCxnSpPr>
            <a:stCxn id="10" idx="1"/>
            <a:endCxn id="16" idx="1"/>
          </p:cNvCxnSpPr>
          <p:nvPr/>
        </p:nvCxnSpPr>
        <p:spPr>
          <a:xfrm rot="10800000" flipV="1">
            <a:off x="782871" y="2248962"/>
            <a:ext cx="181091" cy="1764925"/>
          </a:xfrm>
          <a:prstGeom prst="bentConnector3">
            <a:avLst>
              <a:gd name="adj1" fmla="val 226235"/>
            </a:avLst>
          </a:prstGeom>
          <a:ln w="1270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a:stCxn id="11" idx="3"/>
          </p:cNvCxnSpPr>
          <p:nvPr/>
        </p:nvCxnSpPr>
        <p:spPr>
          <a:xfrm flipV="1">
            <a:off x="4778636" y="2248962"/>
            <a:ext cx="417170" cy="135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4321818" y="3683848"/>
            <a:ext cx="4236549" cy="868214"/>
            <a:chOff x="6263796" y="1658378"/>
            <a:chExt cx="4236549" cy="868214"/>
          </a:xfrm>
        </p:grpSpPr>
        <p:sp>
          <p:nvSpPr>
            <p:cNvPr id="22" name="Rounded Rectangle 21"/>
            <p:cNvSpPr/>
            <p:nvPr/>
          </p:nvSpPr>
          <p:spPr>
            <a:xfrm>
              <a:off x="6263796" y="1951194"/>
              <a:ext cx="4236549" cy="575398"/>
            </a:xfrm>
            <a:prstGeom prst="roundRect">
              <a:avLst>
                <a:gd name="adj" fmla="val 11626"/>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Cây thư mục ở Hình 19 hợp lí hơn. </a:t>
              </a:r>
              <a:endParaRPr lang="en-US" sz="2000">
                <a:solidFill>
                  <a:srgbClr val="000000"/>
                </a:solidFill>
              </a:endParaRPr>
            </a:p>
          </p:txBody>
        </p:sp>
        <p:sp>
          <p:nvSpPr>
            <p:cNvPr id="23" name="Right Arrow 22"/>
            <p:cNvSpPr/>
            <p:nvPr/>
          </p:nvSpPr>
          <p:spPr>
            <a:xfrm rot="5400000">
              <a:off x="8245444" y="1669366"/>
              <a:ext cx="273252" cy="25127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251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smtClean="0">
                <a:ln w="22225">
                  <a:noFill/>
                  <a:prstDash val="solid"/>
                </a:ln>
              </a:rPr>
              <a:t>1. </a:t>
            </a:r>
            <a:r>
              <a:rPr lang="vi-VN" sz="2500" b="1" smtClean="0">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roup 23"/>
          <p:cNvGrpSpPr/>
          <p:nvPr/>
        </p:nvGrpSpPr>
        <p:grpSpPr>
          <a:xfrm>
            <a:off x="747035" y="1172073"/>
            <a:ext cx="7649929" cy="624424"/>
            <a:chOff x="1858777" y="378121"/>
            <a:chExt cx="7649929" cy="624424"/>
          </a:xfrm>
        </p:grpSpPr>
        <p:sp>
          <p:nvSpPr>
            <p:cNvPr id="25" name="Rectangle 24"/>
            <p:cNvSpPr/>
            <p:nvPr/>
          </p:nvSpPr>
          <p:spPr>
            <a:xfrm>
              <a:off x="1892113" y="406695"/>
              <a:ext cx="7616593" cy="49699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solidFill>
                    <a:srgbClr val="C00000"/>
                  </a:solidFill>
                </a:rPr>
                <a:t>       </a:t>
              </a:r>
              <a:r>
                <a:rPr lang="vi-VN" sz="2000" b="1" smtClean="0">
                  <a:solidFill>
                    <a:srgbClr val="C00000"/>
                  </a:solidFill>
                </a:rPr>
                <a:t>Việc </a:t>
              </a:r>
              <a:r>
                <a:rPr lang="vi-VN" sz="2000" b="1">
                  <a:solidFill>
                    <a:srgbClr val="C00000"/>
                  </a:solidFill>
                </a:rPr>
                <a:t>đặt tên, phân loại, tạo cây thư mục dựa trên quy tắc:</a:t>
              </a:r>
              <a:endParaRPr lang="en-US" sz="2000">
                <a:solidFill>
                  <a:srgbClr val="C00000"/>
                </a:solidFill>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grpSp>
        <p:nvGrpSpPr>
          <p:cNvPr id="27" name="Group 26"/>
          <p:cNvGrpSpPr/>
          <p:nvPr/>
        </p:nvGrpSpPr>
        <p:grpSpPr>
          <a:xfrm>
            <a:off x="602850" y="1726217"/>
            <a:ext cx="7938299" cy="1015663"/>
            <a:chOff x="605199" y="2456835"/>
            <a:chExt cx="7938299" cy="1015663"/>
          </a:xfrm>
        </p:grpSpPr>
        <p:sp>
          <p:nvSpPr>
            <p:cNvPr id="28" name="TextBox 27"/>
            <p:cNvSpPr txBox="1"/>
            <p:nvPr/>
          </p:nvSpPr>
          <p:spPr>
            <a:xfrm>
              <a:off x="605199" y="2456835"/>
              <a:ext cx="7938299" cy="1015663"/>
            </a:xfrm>
            <a:prstGeom prst="rect">
              <a:avLst/>
            </a:prstGeom>
            <a:noFill/>
          </p:spPr>
          <p:txBody>
            <a:bodyPr wrap="square" rtlCol="0">
              <a:spAutoFit/>
            </a:bodyPr>
            <a:lstStyle/>
            <a:p>
              <a:pPr lvl="1" algn="just">
                <a:lnSpc>
                  <a:spcPct val="150000"/>
                </a:lnSpc>
              </a:pPr>
              <a:r>
                <a:rPr lang="en-US" sz="2000" smtClean="0"/>
                <a:t>    </a:t>
              </a:r>
              <a:r>
                <a:rPr lang="vi-VN" sz="2000" smtClean="0"/>
                <a:t>Đặt </a:t>
              </a:r>
              <a:r>
                <a:rPr lang="vi-VN" sz="2000"/>
                <a:t>tên thư mục hoặc tệp theo một cách thống nhất. Tên cần rõ ràng, gợi nhớ nội dung của thư mục hoặc tệp.</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619517" y="2741880"/>
            <a:ext cx="7938299" cy="553998"/>
            <a:chOff x="605199" y="2456835"/>
            <a:chExt cx="7938299" cy="553998"/>
          </a:xfrm>
        </p:grpSpPr>
        <p:sp>
          <p:nvSpPr>
            <p:cNvPr id="31" name="TextBox 30"/>
            <p:cNvSpPr txBox="1"/>
            <p:nvPr/>
          </p:nvSpPr>
          <p:spPr>
            <a:xfrm>
              <a:off x="605199" y="2456835"/>
              <a:ext cx="7938299" cy="553998"/>
            </a:xfrm>
            <a:prstGeom prst="rect">
              <a:avLst/>
            </a:prstGeom>
            <a:noFill/>
          </p:spPr>
          <p:txBody>
            <a:bodyPr wrap="square" rtlCol="0">
              <a:spAutoFit/>
            </a:bodyPr>
            <a:lstStyle/>
            <a:p>
              <a:pPr lvl="1" algn="just">
                <a:lnSpc>
                  <a:spcPct val="150000"/>
                </a:lnSpc>
              </a:pPr>
              <a:r>
                <a:rPr lang="en-US" sz="2000" smtClean="0"/>
                <a:t>    </a:t>
              </a:r>
              <a:r>
                <a:rPr lang="vi-VN" sz="2000" smtClean="0"/>
                <a:t>Phân </a:t>
              </a:r>
              <a:r>
                <a:rPr lang="vi-VN" sz="2000"/>
                <a:t>loại tệp và sắp xếp vào các thư </a:t>
              </a:r>
              <a:r>
                <a:rPr lang="vi-VN" sz="2000" smtClean="0"/>
                <a:t>mục</a:t>
              </a:r>
              <a:r>
                <a:rPr lang="en-US" sz="2000" smtClean="0"/>
                <a:t>. </a:t>
              </a:r>
              <a:r>
                <a:rPr lang="vi-VN" sz="2000" smtClean="0"/>
                <a:t>Ví </a:t>
              </a:r>
              <a:r>
                <a:rPr lang="vi-VN" sz="2000"/>
                <a:t>dụ:</a:t>
              </a:r>
              <a:endParaRPr lang="en-US" sz="2000"/>
            </a:p>
          </p:txBody>
        </p:sp>
        <p:pic>
          <p:nvPicPr>
            <p:cNvPr id="32"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619516" y="3295878"/>
            <a:ext cx="2428423" cy="1477328"/>
          </a:xfrm>
          <a:prstGeom prst="rect">
            <a:avLst/>
          </a:prstGeom>
          <a:noFill/>
        </p:spPr>
        <p:txBody>
          <a:bodyPr wrap="square" rtlCol="0">
            <a:spAutoFit/>
          </a:bodyPr>
          <a:lstStyle/>
          <a:p>
            <a:pPr algn="just">
              <a:lnSpc>
                <a:spcPct val="150000"/>
              </a:lnSpc>
            </a:pPr>
            <a:r>
              <a:rPr lang="en-US" sz="2000" smtClean="0">
                <a:ln w="22225">
                  <a:noFill/>
                  <a:prstDash val="solid"/>
                </a:ln>
              </a:rPr>
              <a:t>• </a:t>
            </a:r>
            <a:r>
              <a:rPr lang="en-US" sz="2000" smtClean="0">
                <a:ln w="22225">
                  <a:noFill/>
                  <a:prstDash val="solid"/>
                </a:ln>
                <a:solidFill>
                  <a:srgbClr val="7030A0"/>
                </a:solidFill>
              </a:rPr>
              <a:t>Phân </a:t>
            </a:r>
            <a:r>
              <a:rPr lang="en-US" sz="2000">
                <a:ln w="22225">
                  <a:noFill/>
                  <a:prstDash val="solid"/>
                </a:ln>
                <a:solidFill>
                  <a:srgbClr val="7030A0"/>
                </a:solidFill>
              </a:rPr>
              <a:t>theo loại tệp </a:t>
            </a:r>
            <a:r>
              <a:rPr lang="en-US" sz="2000">
                <a:ln w="22225">
                  <a:noFill/>
                  <a:prstDash val="solid"/>
                </a:ln>
              </a:rPr>
              <a:t>(tệp ảnh, phim, văn bản, trình chiếu,…).</a:t>
            </a:r>
            <a:endParaRPr lang="vi-VN" sz="2000">
              <a:ln w="22225">
                <a:noFill/>
                <a:prstDash val="solid"/>
              </a:ln>
              <a:solidFill>
                <a:srgbClr val="C00000"/>
              </a:solidFill>
            </a:endParaRPr>
          </a:p>
        </p:txBody>
      </p:sp>
      <p:sp>
        <p:nvSpPr>
          <p:cNvPr id="34" name="TextBox 33"/>
          <p:cNvSpPr txBox="1"/>
          <p:nvPr/>
        </p:nvSpPr>
        <p:spPr>
          <a:xfrm>
            <a:off x="3263716" y="3275836"/>
            <a:ext cx="2540123" cy="1477328"/>
          </a:xfrm>
          <a:prstGeom prst="rect">
            <a:avLst/>
          </a:prstGeom>
          <a:noFill/>
        </p:spPr>
        <p:txBody>
          <a:bodyPr wrap="square" rtlCol="0">
            <a:spAutoFit/>
          </a:bodyPr>
          <a:lstStyle/>
          <a:p>
            <a:pPr algn="just">
              <a:lnSpc>
                <a:spcPct val="150000"/>
              </a:lnSpc>
            </a:pPr>
            <a:r>
              <a:rPr lang="en-US" sz="2000" smtClean="0">
                <a:ln w="22225">
                  <a:noFill/>
                  <a:prstDash val="solid"/>
                </a:ln>
              </a:rPr>
              <a:t>• </a:t>
            </a:r>
            <a:r>
              <a:rPr lang="en-US" sz="2000" smtClean="0">
                <a:ln w="22225">
                  <a:noFill/>
                  <a:prstDash val="solid"/>
                </a:ln>
                <a:solidFill>
                  <a:srgbClr val="7030A0"/>
                </a:solidFill>
              </a:rPr>
              <a:t>Phân </a:t>
            </a:r>
            <a:r>
              <a:rPr lang="en-US" sz="2000">
                <a:ln w="22225">
                  <a:noFill/>
                  <a:prstDash val="solid"/>
                </a:ln>
                <a:solidFill>
                  <a:srgbClr val="7030A0"/>
                </a:solidFill>
              </a:rPr>
              <a:t>theo thời gian </a:t>
            </a:r>
            <a:r>
              <a:rPr lang="en-US" sz="2000">
                <a:ln w="22225">
                  <a:noFill/>
                  <a:prstDash val="solid"/>
                </a:ln>
              </a:rPr>
              <a:t>(theo từng năm, từng tháng,...).</a:t>
            </a:r>
            <a:endParaRPr lang="vi-VN" sz="2000">
              <a:ln w="22225">
                <a:noFill/>
                <a:prstDash val="solid"/>
              </a:ln>
              <a:solidFill>
                <a:srgbClr val="C00000"/>
              </a:solidFill>
            </a:endParaRPr>
          </a:p>
        </p:txBody>
      </p:sp>
      <p:sp>
        <p:nvSpPr>
          <p:cNvPr id="35" name="TextBox 34"/>
          <p:cNvSpPr txBox="1"/>
          <p:nvPr/>
        </p:nvSpPr>
        <p:spPr>
          <a:xfrm>
            <a:off x="6019616" y="3275836"/>
            <a:ext cx="2531465" cy="1477328"/>
          </a:xfrm>
          <a:prstGeom prst="rect">
            <a:avLst/>
          </a:prstGeom>
          <a:noFill/>
        </p:spPr>
        <p:txBody>
          <a:bodyPr wrap="square" rtlCol="0">
            <a:spAutoFit/>
          </a:bodyPr>
          <a:lstStyle/>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solidFill>
                  <a:srgbClr val="7030A0"/>
                </a:solidFill>
              </a:rPr>
              <a:t>Phân </a:t>
            </a:r>
            <a:r>
              <a:rPr lang="vi-VN" sz="2000">
                <a:ln w="22225">
                  <a:noFill/>
                  <a:prstDash val="solid"/>
                </a:ln>
                <a:solidFill>
                  <a:srgbClr val="7030A0"/>
                </a:solidFill>
              </a:rPr>
              <a:t>theo đối tượng </a:t>
            </a:r>
            <a:r>
              <a:rPr lang="vi-VN" sz="2000">
                <a:ln w="22225">
                  <a:noFill/>
                  <a:prstDash val="solid"/>
                </a:ln>
              </a:rPr>
              <a:t>(ảnh gia đình, ảnh bạn bè,…).</a:t>
            </a:r>
            <a:endParaRPr lang="vi-VN" sz="2000">
              <a:ln w="22225">
                <a:noFill/>
                <a:prstDash val="solid"/>
              </a:ln>
              <a:solidFill>
                <a:srgbClr val="C00000"/>
              </a:solidFill>
            </a:endParaRPr>
          </a:p>
        </p:txBody>
      </p:sp>
    </p:spTree>
    <p:extLst>
      <p:ext uri="{BB962C8B-B14F-4D97-AF65-F5344CB8AC3E}">
        <p14:creationId xmlns:p14="http://schemas.microsoft.com/office/powerpoint/2010/main" val="1952239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784800"/>
            <a:ext cx="6124000" cy="3573900"/>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257711"/>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238069"/>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692620" y="1395389"/>
            <a:ext cx="5470401" cy="2862322"/>
          </a:xfrm>
          <a:prstGeom prst="rect">
            <a:avLst/>
          </a:prstGeom>
          <a:noFill/>
        </p:spPr>
        <p:txBody>
          <a:bodyPr wrap="square" rtlCol="0">
            <a:spAutoFit/>
          </a:bodyPr>
          <a:lstStyle/>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Sắp </a:t>
            </a:r>
            <a:r>
              <a:rPr lang="vi-VN" sz="2000">
                <a:ln w="22225">
                  <a:noFill/>
                  <a:prstDash val="solid"/>
                </a:ln>
              </a:rPr>
              <a:t>xếp các thư mục và tệp bằng cấu trúc cây hợp lí sẽ giúp tìm kiếm dễ dàng và tiết kiệm thời gian.</a:t>
            </a:r>
          </a:p>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Để </a:t>
            </a:r>
            <a:r>
              <a:rPr lang="vi-VN" sz="2000">
                <a:ln w="22225">
                  <a:noFill/>
                  <a:prstDash val="solid"/>
                </a:ln>
              </a:rPr>
              <a:t>có được cấu trúc cây hợp lí em cần phân loại các tệp theo các tiêu chí như thời gian, nội dung, loại tệp, người sở hữu,…</a:t>
            </a:r>
          </a:p>
        </p:txBody>
      </p:sp>
      <p:sp>
        <p:nvSpPr>
          <p:cNvPr id="34" name="TextBox 33"/>
          <p:cNvSpPr txBox="1"/>
          <p:nvPr/>
        </p:nvSpPr>
        <p:spPr>
          <a:xfrm>
            <a:off x="365688" y="959986"/>
            <a:ext cx="6124000" cy="477054"/>
          </a:xfrm>
          <a:prstGeom prst="rect">
            <a:avLst/>
          </a:prstGeom>
          <a:noFill/>
        </p:spPr>
        <p:txBody>
          <a:bodyPr wrap="square" rtlCol="0">
            <a:spAutoFit/>
          </a:bodyPr>
          <a:lstStyle/>
          <a:p>
            <a:pPr algn="ctr"/>
            <a:r>
              <a:rPr lang="en-US" sz="2500" b="1" smtClean="0">
                <a:ln w="22225">
                  <a:noFill/>
                  <a:prstDash val="solid"/>
                </a:ln>
                <a:solidFill>
                  <a:srgbClr val="C00000"/>
                </a:solidFill>
              </a:rPr>
              <a:t>GHI NHỚ</a:t>
            </a:r>
            <a:endParaRPr lang="en-US" sz="2500" b="1">
              <a:ln w="22225">
                <a:noFill/>
                <a:prstDash val="solid"/>
              </a:ln>
              <a:solidFill>
                <a:srgbClr val="C00000"/>
              </a:solidFill>
            </a:endParaRPr>
          </a:p>
        </p:txBody>
      </p:sp>
    </p:spTree>
    <p:extLst>
      <p:ext uri="{BB962C8B-B14F-4D97-AF65-F5344CB8AC3E}">
        <p14:creationId xmlns:p14="http://schemas.microsoft.com/office/powerpoint/2010/main" val="360121376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 y="334864"/>
            <a:ext cx="9144000" cy="446276"/>
          </a:xfrm>
          <a:prstGeom prst="rect">
            <a:avLst/>
          </a:prstGeom>
          <a:noFill/>
        </p:spPr>
        <p:txBody>
          <a:bodyPr wrap="square" rtlCol="0">
            <a:spAutoFit/>
          </a:bodyPr>
          <a:lstStyle/>
          <a:p>
            <a:pPr algn="ctr"/>
            <a:r>
              <a:rPr lang="en-US" sz="2300" b="1" smtClean="0">
                <a:ln w="22225">
                  <a:noFill/>
                  <a:prstDash val="solid"/>
                </a:ln>
                <a:solidFill>
                  <a:schemeClr val="accent6"/>
                </a:solidFill>
              </a:rPr>
              <a:t>CÂU HỎI – SGK TR. 20</a:t>
            </a:r>
            <a:endParaRPr lang="en-US" sz="2300" b="1">
              <a:ln w="22225">
                <a:noFill/>
                <a:prstDash val="solid"/>
              </a:ln>
              <a:solidFill>
                <a:schemeClr val="accent6"/>
              </a:solidFill>
            </a:endParaRPr>
          </a:p>
        </p:txBody>
      </p:sp>
      <p:grpSp>
        <p:nvGrpSpPr>
          <p:cNvPr id="37" name="Google Shape;898;p56"/>
          <p:cNvGrpSpPr/>
          <p:nvPr/>
        </p:nvGrpSpPr>
        <p:grpSpPr>
          <a:xfrm>
            <a:off x="120650" y="148340"/>
            <a:ext cx="484607" cy="407579"/>
            <a:chOff x="3475975" y="624225"/>
            <a:chExt cx="737225" cy="627150"/>
          </a:xfrm>
        </p:grpSpPr>
        <p:sp>
          <p:nvSpPr>
            <p:cNvPr id="38"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213302" y="1753368"/>
            <a:ext cx="2955164" cy="2120131"/>
            <a:chOff x="213302" y="1753368"/>
            <a:chExt cx="2955164" cy="2120131"/>
          </a:xfrm>
        </p:grpSpPr>
        <p:sp>
          <p:nvSpPr>
            <p:cNvPr id="50" name="Rounded Rectangular Callout 49"/>
            <p:cNvSpPr/>
            <p:nvPr/>
          </p:nvSpPr>
          <p:spPr>
            <a:xfrm>
              <a:off x="914660" y="1753368"/>
              <a:ext cx="2253806" cy="2120131"/>
            </a:xfrm>
            <a:prstGeom prst="wedgeRoundRectCallout">
              <a:avLst>
                <a:gd name="adj1" fmla="val -42036"/>
                <a:gd name="adj2" fmla="val 74981"/>
                <a:gd name="adj3" fmla="val 1666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rgbClr val="000000"/>
                  </a:solidFill>
                  <a:cs typeface="Arial" panose="020B0604020202020204" pitchFamily="34" charset="0"/>
                </a:rPr>
                <a:t>Vì sao việc đặt tên cho thư mục và tệp lại quan trọng?</a:t>
              </a:r>
              <a:endParaRPr lang="vi-VN" sz="2000" b="1" dirty="0">
                <a:solidFill>
                  <a:srgbClr val="000000"/>
                </a:solidFill>
                <a:latin typeface="Arial" panose="020B0604020202020204" pitchFamily="34" charset="0"/>
                <a:cs typeface="Arial" panose="020B0604020202020204" pitchFamily="34" charset="0"/>
              </a:endParaRP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02" y="2157221"/>
              <a:ext cx="1425257" cy="1333514"/>
            </a:xfrm>
            <a:prstGeom prst="rect">
              <a:avLst/>
            </a:prstGeom>
          </p:spPr>
        </p:pic>
      </p:grpSp>
      <p:sp>
        <p:nvSpPr>
          <p:cNvPr id="52" name="Rounded Rectangle 51"/>
          <p:cNvSpPr/>
          <p:nvPr/>
        </p:nvSpPr>
        <p:spPr>
          <a:xfrm>
            <a:off x="3880693" y="1330208"/>
            <a:ext cx="4528396" cy="1512342"/>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Tên của thư mục và tệp sẽ cho người sử dụng biết chủ đề của nội dung mà không cần mở thư mục và tệp đó.</a:t>
            </a:r>
            <a:endParaRPr lang="en-US" sz="2000" dirty="0" smtClean="0">
              <a:solidFill>
                <a:srgbClr val="000000"/>
              </a:solidFill>
              <a:latin typeface="Arial" panose="020B0604020202020204" pitchFamily="34" charset="0"/>
              <a:cs typeface="Arial" panose="020B0604020202020204" pitchFamily="34" charset="0"/>
            </a:endParaRPr>
          </a:p>
        </p:txBody>
      </p:sp>
      <p:sp>
        <p:nvSpPr>
          <p:cNvPr id="53" name="Rounded Rectangle 52"/>
          <p:cNvSpPr/>
          <p:nvPr/>
        </p:nvSpPr>
        <p:spPr>
          <a:xfrm>
            <a:off x="3880693" y="3069074"/>
            <a:ext cx="4528396" cy="1512342"/>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Nhờ tên thư mục và tệp mà người sử dụng có thể tìm kiếm một thư mục và tệp nhanh chóng và hiệu quả hơn.</a:t>
            </a:r>
            <a:endParaRPr lang="en-US" sz="2000" dirty="0" smtClean="0">
              <a:solidFill>
                <a:srgbClr val="000000"/>
              </a:solidFill>
              <a:latin typeface="Arial" panose="020B0604020202020204" pitchFamily="34" charset="0"/>
              <a:cs typeface="Arial" panose="020B0604020202020204" pitchFamily="34" charset="0"/>
            </a:endParaRPr>
          </a:p>
        </p:txBody>
      </p:sp>
      <p:grpSp>
        <p:nvGrpSpPr>
          <p:cNvPr id="54" name="Google Shape;317;p39"/>
          <p:cNvGrpSpPr/>
          <p:nvPr/>
        </p:nvGrpSpPr>
        <p:grpSpPr>
          <a:xfrm>
            <a:off x="8366714" y="501142"/>
            <a:ext cx="656636" cy="559995"/>
            <a:chOff x="1481225" y="4240975"/>
            <a:chExt cx="965350" cy="823275"/>
          </a:xfrm>
        </p:grpSpPr>
        <p:sp>
          <p:nvSpPr>
            <p:cNvPr id="55" name="Google Shape;318;p3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p3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0;p3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1;p3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911;p56"/>
          <p:cNvSpPr/>
          <p:nvPr/>
        </p:nvSpPr>
        <p:spPr>
          <a:xfrm>
            <a:off x="8608271" y="4611121"/>
            <a:ext cx="340057" cy="283558"/>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912;p56"/>
          <p:cNvGrpSpPr/>
          <p:nvPr/>
        </p:nvGrpSpPr>
        <p:grpSpPr>
          <a:xfrm>
            <a:off x="172119" y="4504591"/>
            <a:ext cx="387162" cy="388252"/>
            <a:chOff x="133738" y="317889"/>
            <a:chExt cx="460473" cy="461698"/>
          </a:xfrm>
        </p:grpSpPr>
        <p:sp>
          <p:nvSpPr>
            <p:cNvPr id="65"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 name="Picture 7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704342">
            <a:off x="3296308" y="2218496"/>
            <a:ext cx="456546" cy="720921"/>
          </a:xfrm>
          <a:prstGeom prst="rect">
            <a:avLst/>
          </a:prstGeom>
        </p:spPr>
      </p:pic>
      <p:pic>
        <p:nvPicPr>
          <p:cNvPr id="72" name="Picture 7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620364" flipV="1">
            <a:off x="3305198" y="3044085"/>
            <a:ext cx="456546" cy="720921"/>
          </a:xfrm>
          <a:prstGeom prst="rect">
            <a:avLst/>
          </a:prstGeom>
        </p:spPr>
      </p:pic>
    </p:spTree>
    <p:extLst>
      <p:ext uri="{BB962C8B-B14F-4D97-AF65-F5344CB8AC3E}">
        <p14:creationId xmlns:p14="http://schemas.microsoft.com/office/powerpoint/2010/main" val="159428830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left)">
                                      <p:cBhvr>
                                        <p:cTn id="14" dur="500"/>
                                        <p:tgtEl>
                                          <p:spTgt spid="7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500"/>
                                        <p:tgtEl>
                                          <p:spTgt spid="72"/>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TextBox 43"/>
          <p:cNvSpPr txBox="1"/>
          <p:nvPr/>
        </p:nvSpPr>
        <p:spPr>
          <a:xfrm>
            <a:off x="0" y="1875886"/>
            <a:ext cx="9144000" cy="1391728"/>
          </a:xfrm>
          <a:prstGeom prst="rect">
            <a:avLst/>
          </a:prstGeom>
          <a:noFill/>
        </p:spPr>
        <p:txBody>
          <a:bodyPr wrap="square" rtlCol="0">
            <a:spAutoFit/>
          </a:bodyPr>
          <a:lstStyle/>
          <a:p>
            <a:pPr algn="ctr">
              <a:lnSpc>
                <a:spcPct val="150000"/>
              </a:lnSpc>
            </a:pPr>
            <a:r>
              <a:rPr lang="en-US" sz="3000" b="1" smtClean="0">
                <a:ln w="22225">
                  <a:noFill/>
                  <a:prstDash val="solid"/>
                </a:ln>
              </a:rPr>
              <a:t>2. CÔNG CỤ TÌM KIẾM </a:t>
            </a:r>
          </a:p>
          <a:p>
            <a:pPr algn="ctr">
              <a:lnSpc>
                <a:spcPct val="150000"/>
              </a:lnSpc>
            </a:pPr>
            <a:r>
              <a:rPr lang="en-US" sz="3000" b="1" smtClean="0">
                <a:ln w="22225">
                  <a:noFill/>
                  <a:prstDash val="solid"/>
                </a:ln>
              </a:rPr>
              <a:t>TRÊN MÁY TÍNH</a:t>
            </a:r>
            <a:endParaRPr lang="en-US" sz="3000" b="1">
              <a:ln w="22225">
                <a:noFill/>
                <a:prstDash val="solid"/>
              </a:ln>
            </a:endParaRPr>
          </a:p>
        </p:txBody>
      </p:sp>
    </p:spTree>
    <p:extLst>
      <p:ext uri="{BB962C8B-B14F-4D97-AF65-F5344CB8AC3E}">
        <p14:creationId xmlns:p14="http://schemas.microsoft.com/office/powerpoint/2010/main" val="2811498418"/>
      </p:ext>
    </p:extLst>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smtClean="0">
                <a:ln w="22225">
                  <a:noFill/>
                  <a:prstDash val="solid"/>
                </a:ln>
              </a:rPr>
              <a:t>2. Công </a:t>
            </a:r>
            <a:r>
              <a:rPr lang="en-US" sz="2500" b="1">
                <a:ln w="22225">
                  <a:noFill/>
                  <a:prstDash val="solid"/>
                </a:ln>
              </a:rPr>
              <a:t>cụ tìm kiếm trên máy tính</a:t>
            </a: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1287840" y="3520060"/>
            <a:ext cx="6568317" cy="1015663"/>
          </a:xfrm>
          <a:prstGeom prst="rect">
            <a:avLst/>
          </a:prstGeom>
          <a:noFill/>
        </p:spPr>
        <p:txBody>
          <a:bodyPr wrap="square" rtlCol="0">
            <a:spAutoFit/>
          </a:bodyPr>
          <a:lstStyle/>
          <a:p>
            <a:pPr algn="just">
              <a:lnSpc>
                <a:spcPct val="150000"/>
              </a:lnSpc>
            </a:pPr>
            <a:r>
              <a:rPr lang="vi-VN" sz="2000">
                <a:ln w="22225">
                  <a:noFill/>
                  <a:prstDash val="solid"/>
                </a:ln>
              </a:rPr>
              <a:t>Máy tính cung cấp công cụ tìm kiếm thư mục và tệp, công cụ này nằm trong cửa sổ phần mềm File Explorer.</a:t>
            </a:r>
            <a:endParaRPr lang="vi-VN" sz="2000">
              <a:ln w="22225">
                <a:noFill/>
                <a:prstDash val="solid"/>
              </a:ln>
              <a:solidFill>
                <a:srgbClr val="C00000"/>
              </a:solidFill>
            </a:endParaRPr>
          </a:p>
        </p:txBody>
      </p:sp>
      <p:pic>
        <p:nvPicPr>
          <p:cNvPr id="2" name="Picture 1"/>
          <p:cNvPicPr>
            <a:picLocks noChangeAspect="1"/>
          </p:cNvPicPr>
          <p:nvPr/>
        </p:nvPicPr>
        <p:blipFill>
          <a:blip r:embed="rId3"/>
          <a:stretch>
            <a:fillRect/>
          </a:stretch>
        </p:blipFill>
        <p:spPr>
          <a:xfrm>
            <a:off x="1772079" y="1415391"/>
            <a:ext cx="5599837" cy="1991407"/>
          </a:xfrm>
          <a:prstGeom prst="rect">
            <a:avLst/>
          </a:prstGeom>
        </p:spPr>
      </p:pic>
    </p:spTree>
    <p:extLst>
      <p:ext uri="{BB962C8B-B14F-4D97-AF65-F5344CB8AC3E}">
        <p14:creationId xmlns:p14="http://schemas.microsoft.com/office/powerpoint/2010/main" val="1771848182"/>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smtClean="0">
                <a:ln w="22225">
                  <a:noFill/>
                  <a:prstDash val="solid"/>
                </a:ln>
              </a:rPr>
              <a:t>2. Công </a:t>
            </a:r>
            <a:r>
              <a:rPr lang="en-US" sz="2500" b="1">
                <a:ln w="22225">
                  <a:noFill/>
                  <a:prstDash val="solid"/>
                </a:ln>
              </a:rPr>
              <a:t>cụ tìm kiếm trên máy tính</a:t>
            </a: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949839" y="1290240"/>
            <a:ext cx="3279323" cy="3323987"/>
          </a:xfrm>
          <a:prstGeom prst="rect">
            <a:avLst/>
          </a:prstGeom>
          <a:noFill/>
        </p:spPr>
        <p:txBody>
          <a:bodyPr wrap="square" rtlCol="0">
            <a:spAutoFit/>
          </a:bodyPr>
          <a:lstStyle/>
          <a:p>
            <a:pPr algn="just">
              <a:lnSpc>
                <a:spcPct val="150000"/>
              </a:lnSpc>
            </a:pPr>
            <a:r>
              <a:rPr lang="vi-VN" sz="2000">
                <a:ln w="22225">
                  <a:noFill/>
                  <a:prstDash val="solid"/>
                </a:ln>
              </a:rPr>
              <a:t>Công cụ tìm kiếm rất hữu ích trong trường hợp người sử dụng chỉ nhớ được tên hoặc một phần tên thư mục và tệp mà không nhớ chính xác thư mục và tệp đó được lưu ở đâu.</a:t>
            </a:r>
            <a:endParaRPr lang="vi-VN" sz="2000">
              <a:ln w="22225">
                <a:noFill/>
                <a:prstDash val="solid"/>
              </a:ln>
              <a:solidFill>
                <a:srgbClr val="C00000"/>
              </a:solidFill>
            </a:endParaRPr>
          </a:p>
        </p:txBody>
      </p:sp>
      <p:pic>
        <p:nvPicPr>
          <p:cNvPr id="6148" name="Picture 4" descr="https://support.content.office.net/vi-vn/media/f0779d3e-45fb-4125-bc4f-169882f90970.png"/>
          <p:cNvPicPr>
            <a:picLocks noChangeAspect="1" noChangeArrowheads="1"/>
          </p:cNvPicPr>
          <p:nvPr/>
        </p:nvPicPr>
        <p:blipFill rotWithShape="1">
          <a:blip r:embed="rId3">
            <a:extLst>
              <a:ext uri="{28A0092B-C50C-407E-A947-70E740481C1C}">
                <a14:useLocalDpi xmlns:a14="http://schemas.microsoft.com/office/drawing/2010/main" val="0"/>
              </a:ext>
            </a:extLst>
          </a:blip>
          <a:srcRect l="456" t="5012" r="38001"/>
          <a:stretch/>
        </p:blipFill>
        <p:spPr bwMode="auto">
          <a:xfrm>
            <a:off x="4813300" y="1461021"/>
            <a:ext cx="2884034" cy="298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365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500" fill="hold"/>
                                        <p:tgtEl>
                                          <p:spTgt spid="6148"/>
                                        </p:tgtEl>
                                        <p:attrNameLst>
                                          <p:attrName>ppt_w</p:attrName>
                                        </p:attrNameLst>
                                      </p:cBhvr>
                                      <p:tavLst>
                                        <p:tav tm="0">
                                          <p:val>
                                            <p:fltVal val="0"/>
                                          </p:val>
                                        </p:tav>
                                        <p:tav tm="100000">
                                          <p:val>
                                            <p:strVal val="#ppt_w"/>
                                          </p:val>
                                        </p:tav>
                                      </p:tavLst>
                                    </p:anim>
                                    <p:anim calcmode="lin" valueType="num">
                                      <p:cBhvr>
                                        <p:cTn id="13" dur="500" fill="hold"/>
                                        <p:tgtEl>
                                          <p:spTgt spid="6148"/>
                                        </p:tgtEl>
                                        <p:attrNameLst>
                                          <p:attrName>ppt_h</p:attrName>
                                        </p:attrNameLst>
                                      </p:cBhvr>
                                      <p:tavLst>
                                        <p:tav tm="0">
                                          <p:val>
                                            <p:fltVal val="0"/>
                                          </p:val>
                                        </p:tav>
                                        <p:tav tm="100000">
                                          <p:val>
                                            <p:strVal val="#ppt_h"/>
                                          </p:val>
                                        </p:tav>
                                      </p:tavLst>
                                    </p:anim>
                                    <p:animEffect transition="in" filter="fade">
                                      <p:cBhvr>
                                        <p:cTn id="1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784800"/>
            <a:ext cx="6124000" cy="3573900"/>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257711"/>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238069"/>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825673" y="1647111"/>
            <a:ext cx="5191849" cy="2400657"/>
          </a:xfrm>
          <a:prstGeom prst="rect">
            <a:avLst/>
          </a:prstGeom>
          <a:noFill/>
        </p:spPr>
        <p:txBody>
          <a:bodyPr wrap="square" rtlCol="0">
            <a:spAutoFit/>
          </a:bodyPr>
          <a:lstStyle/>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Công </a:t>
            </a:r>
            <a:r>
              <a:rPr lang="vi-VN" sz="2000">
                <a:ln w="22225">
                  <a:noFill/>
                  <a:prstDash val="solid"/>
                </a:ln>
              </a:rPr>
              <a:t>cụ tìm kiếm trên máy tính được cung cấp trong cửa sổ phần mềm File Explorer.</a:t>
            </a:r>
          </a:p>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Sử </a:t>
            </a:r>
            <a:r>
              <a:rPr lang="vi-VN" sz="2000">
                <a:ln w="22225">
                  <a:noFill/>
                  <a:prstDash val="solid"/>
                </a:ln>
              </a:rPr>
              <a:t>dụng công cụ tìm kiếm trên máy tính em sẽ nhanh chóng tìm thấy thư mục và tệp muốn </a:t>
            </a:r>
            <a:r>
              <a:rPr lang="vi-VN" sz="2000" smtClean="0">
                <a:ln w="22225">
                  <a:noFill/>
                  <a:prstDash val="solid"/>
                </a:ln>
              </a:rPr>
              <a:t>tìm</a:t>
            </a:r>
            <a:r>
              <a:rPr lang="en-US" sz="2000" smtClean="0">
                <a:ln w="22225">
                  <a:noFill/>
                  <a:prstDash val="solid"/>
                </a:ln>
              </a:rPr>
              <a:t>.</a:t>
            </a:r>
            <a:endParaRPr lang="vi-VN" sz="2000">
              <a:ln w="22225">
                <a:noFill/>
                <a:prstDash val="solid"/>
              </a:ln>
            </a:endParaRPr>
          </a:p>
        </p:txBody>
      </p:sp>
      <p:sp>
        <p:nvSpPr>
          <p:cNvPr id="34" name="TextBox 33"/>
          <p:cNvSpPr txBox="1"/>
          <p:nvPr/>
        </p:nvSpPr>
        <p:spPr>
          <a:xfrm>
            <a:off x="365700" y="1135219"/>
            <a:ext cx="6124000" cy="477054"/>
          </a:xfrm>
          <a:prstGeom prst="rect">
            <a:avLst/>
          </a:prstGeom>
          <a:noFill/>
        </p:spPr>
        <p:txBody>
          <a:bodyPr wrap="square" rtlCol="0">
            <a:spAutoFit/>
          </a:bodyPr>
          <a:lstStyle/>
          <a:p>
            <a:pPr algn="ctr"/>
            <a:r>
              <a:rPr lang="en-US" sz="2500" b="1" smtClean="0">
                <a:ln w="22225">
                  <a:noFill/>
                  <a:prstDash val="solid"/>
                </a:ln>
                <a:solidFill>
                  <a:srgbClr val="C00000"/>
                </a:solidFill>
              </a:rPr>
              <a:t>GHI NHỚ</a:t>
            </a:r>
            <a:endParaRPr lang="en-US" sz="2500" b="1">
              <a:ln w="22225">
                <a:noFill/>
                <a:prstDash val="solid"/>
              </a:ln>
              <a:solidFill>
                <a:srgbClr val="C00000"/>
              </a:solidFill>
            </a:endParaRPr>
          </a:p>
        </p:txBody>
      </p:sp>
    </p:spTree>
    <p:extLst>
      <p:ext uri="{BB962C8B-B14F-4D97-AF65-F5344CB8AC3E}">
        <p14:creationId xmlns:p14="http://schemas.microsoft.com/office/powerpoint/2010/main" val="416975153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 y="334864"/>
            <a:ext cx="9144000" cy="446276"/>
          </a:xfrm>
          <a:prstGeom prst="rect">
            <a:avLst/>
          </a:prstGeom>
          <a:noFill/>
        </p:spPr>
        <p:txBody>
          <a:bodyPr wrap="square" rtlCol="0">
            <a:spAutoFit/>
          </a:bodyPr>
          <a:lstStyle/>
          <a:p>
            <a:pPr algn="ctr"/>
            <a:r>
              <a:rPr lang="en-US" sz="2300" b="1" smtClean="0">
                <a:ln w="22225">
                  <a:noFill/>
                  <a:prstDash val="solid"/>
                </a:ln>
                <a:solidFill>
                  <a:schemeClr val="accent6"/>
                </a:solidFill>
              </a:rPr>
              <a:t>CÂU HỎI – SGK TR. 21</a:t>
            </a:r>
            <a:endParaRPr lang="en-US" sz="2300" b="1">
              <a:ln w="22225">
                <a:noFill/>
                <a:prstDash val="solid"/>
              </a:ln>
              <a:solidFill>
                <a:schemeClr val="accent6"/>
              </a:solidFill>
            </a:endParaRPr>
          </a:p>
        </p:txBody>
      </p:sp>
      <p:grpSp>
        <p:nvGrpSpPr>
          <p:cNvPr id="37" name="Google Shape;898;p56"/>
          <p:cNvGrpSpPr/>
          <p:nvPr/>
        </p:nvGrpSpPr>
        <p:grpSpPr>
          <a:xfrm>
            <a:off x="120650" y="148340"/>
            <a:ext cx="484607" cy="407579"/>
            <a:chOff x="3475975" y="624225"/>
            <a:chExt cx="737225" cy="627150"/>
          </a:xfrm>
        </p:grpSpPr>
        <p:sp>
          <p:nvSpPr>
            <p:cNvPr id="38"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317;p39"/>
          <p:cNvGrpSpPr/>
          <p:nvPr/>
        </p:nvGrpSpPr>
        <p:grpSpPr>
          <a:xfrm>
            <a:off x="8366714" y="501142"/>
            <a:ext cx="656636" cy="559995"/>
            <a:chOff x="1481225" y="4240975"/>
            <a:chExt cx="965350" cy="823275"/>
          </a:xfrm>
        </p:grpSpPr>
        <p:sp>
          <p:nvSpPr>
            <p:cNvPr id="55" name="Google Shape;318;p3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p3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0;p3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1;p3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911;p56"/>
          <p:cNvSpPr/>
          <p:nvPr/>
        </p:nvSpPr>
        <p:spPr>
          <a:xfrm>
            <a:off x="8608271" y="4611121"/>
            <a:ext cx="340057" cy="283558"/>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912;p56"/>
          <p:cNvGrpSpPr/>
          <p:nvPr/>
        </p:nvGrpSpPr>
        <p:grpSpPr>
          <a:xfrm>
            <a:off x="172119" y="4504591"/>
            <a:ext cx="387162" cy="388252"/>
            <a:chOff x="133738" y="317889"/>
            <a:chExt cx="460473" cy="461698"/>
          </a:xfrm>
        </p:grpSpPr>
        <p:sp>
          <p:nvSpPr>
            <p:cNvPr id="65"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5169589" y="1879420"/>
            <a:ext cx="3357025" cy="1357938"/>
          </a:xfrm>
          <a:prstGeom prst="rect">
            <a:avLst/>
          </a:prstGeom>
        </p:spPr>
      </p:pic>
      <p:sp>
        <p:nvSpPr>
          <p:cNvPr id="26" name="TextBox 25"/>
          <p:cNvSpPr txBox="1"/>
          <p:nvPr/>
        </p:nvSpPr>
        <p:spPr>
          <a:xfrm>
            <a:off x="-2" y="1084901"/>
            <a:ext cx="9144001" cy="496996"/>
          </a:xfrm>
          <a:prstGeom prst="rect">
            <a:avLst/>
          </a:prstGeom>
          <a:noFill/>
        </p:spPr>
        <p:txBody>
          <a:bodyPr wrap="square" rtlCol="0">
            <a:spAutoFit/>
          </a:bodyPr>
          <a:lstStyle/>
          <a:p>
            <a:pPr algn="ctr">
              <a:lnSpc>
                <a:spcPct val="150000"/>
              </a:lnSpc>
            </a:pPr>
            <a:r>
              <a:rPr lang="vi-VN" sz="2000" b="1">
                <a:ln w="22225">
                  <a:noFill/>
                  <a:prstDash val="solid"/>
                </a:ln>
                <a:solidFill>
                  <a:srgbClr val="C00000"/>
                </a:solidFill>
              </a:rPr>
              <a:t>Quan sát hình 21 và chọn phương án trả lời </a:t>
            </a:r>
            <a:r>
              <a:rPr lang="vi-VN" sz="2000" b="1" smtClean="0">
                <a:ln w="22225">
                  <a:noFill/>
                  <a:prstDash val="solid"/>
                </a:ln>
                <a:solidFill>
                  <a:srgbClr val="C00000"/>
                </a:solidFill>
              </a:rPr>
              <a:t>đúng</a:t>
            </a:r>
            <a:r>
              <a:rPr lang="en-US" sz="2000" b="1" smtClean="0">
                <a:ln w="22225">
                  <a:noFill/>
                  <a:prstDash val="solid"/>
                </a:ln>
                <a:solidFill>
                  <a:srgbClr val="C00000"/>
                </a:solidFill>
              </a:rPr>
              <a:t>:</a:t>
            </a:r>
            <a:endParaRPr lang="vi-VN" sz="2000" b="1">
              <a:ln w="22225">
                <a:noFill/>
                <a:prstDash val="solid"/>
              </a:ln>
              <a:solidFill>
                <a:srgbClr val="C00000"/>
              </a:solidFill>
            </a:endParaRPr>
          </a:p>
        </p:txBody>
      </p:sp>
      <p:sp>
        <p:nvSpPr>
          <p:cNvPr id="27" name="TextBox 26"/>
          <p:cNvSpPr txBox="1"/>
          <p:nvPr/>
        </p:nvSpPr>
        <p:spPr>
          <a:xfrm>
            <a:off x="559281" y="1588893"/>
            <a:ext cx="4492238" cy="1938992"/>
          </a:xfrm>
          <a:prstGeom prst="rect">
            <a:avLst/>
          </a:prstGeom>
          <a:noFill/>
        </p:spPr>
        <p:txBody>
          <a:bodyPr wrap="square" rtlCol="0">
            <a:spAutoFit/>
          </a:bodyPr>
          <a:lstStyle/>
          <a:p>
            <a:pPr algn="just">
              <a:lnSpc>
                <a:spcPct val="150000"/>
              </a:lnSpc>
            </a:pPr>
            <a:r>
              <a:rPr lang="vi-VN" sz="2000" smtClean="0">
                <a:ln w="22225">
                  <a:noFill/>
                  <a:prstDash val="solid"/>
                </a:ln>
              </a:rPr>
              <a:t>Sau </a:t>
            </a:r>
            <a:r>
              <a:rPr lang="vi-VN" sz="2000">
                <a:ln w="22225">
                  <a:noFill/>
                  <a:prstDash val="solid"/>
                </a:ln>
              </a:rPr>
              <a:t>khi nhập cụm từ Ho-Than-tho vào ô tìm kiếm và nhấn phím Enter thì công cụ tìm kiếm sẽ tìm kiếm thư mục hoặc tệp có tên Ho-Than-tho ở đâu?</a:t>
            </a:r>
          </a:p>
        </p:txBody>
      </p:sp>
      <p:sp>
        <p:nvSpPr>
          <p:cNvPr id="28" name="TextBox 27"/>
          <p:cNvSpPr txBox="1"/>
          <p:nvPr/>
        </p:nvSpPr>
        <p:spPr>
          <a:xfrm>
            <a:off x="912057" y="3593622"/>
            <a:ext cx="7319881" cy="1015663"/>
          </a:xfrm>
          <a:prstGeom prst="rect">
            <a:avLst/>
          </a:prstGeom>
          <a:noFill/>
        </p:spPr>
        <p:txBody>
          <a:bodyPr wrap="square" rtlCol="0">
            <a:spAutoFit/>
          </a:bodyPr>
          <a:lstStyle/>
          <a:p>
            <a:pPr algn="just">
              <a:lnSpc>
                <a:spcPct val="150000"/>
              </a:lnSpc>
            </a:pPr>
            <a:r>
              <a:rPr lang="vi-VN" sz="2000">
                <a:ln w="22225">
                  <a:noFill/>
                  <a:prstDash val="solid"/>
                </a:ln>
              </a:rPr>
              <a:t>A. Trong ổ đĩa D</a:t>
            </a:r>
            <a:r>
              <a:rPr lang="vi-VN" sz="2000" smtClean="0">
                <a:ln w="22225">
                  <a:noFill/>
                  <a:prstDash val="solid"/>
                </a:ln>
              </a:rPr>
              <a:t>:.</a:t>
            </a:r>
            <a:r>
              <a:rPr lang="en-US" sz="2000" smtClean="0">
                <a:ln w="22225">
                  <a:noFill/>
                  <a:prstDash val="solid"/>
                </a:ln>
              </a:rPr>
              <a:t>	   </a:t>
            </a:r>
            <a:r>
              <a:rPr lang="vi-VN" sz="2000" smtClean="0">
                <a:ln w="22225">
                  <a:noFill/>
                  <a:prstDash val="solid"/>
                </a:ln>
              </a:rPr>
              <a:t>B</a:t>
            </a:r>
            <a:r>
              <a:rPr lang="vi-VN" sz="2000">
                <a:ln w="22225">
                  <a:noFill/>
                  <a:prstDash val="solid"/>
                </a:ln>
              </a:rPr>
              <a:t>. Trong thư mục Anh-Bai-tap-nhom.</a:t>
            </a:r>
          </a:p>
          <a:p>
            <a:pPr algn="just">
              <a:lnSpc>
                <a:spcPct val="150000"/>
              </a:lnSpc>
            </a:pPr>
            <a:r>
              <a:rPr lang="vi-VN" sz="2000">
                <a:ln w="22225">
                  <a:noFill/>
                  <a:prstDash val="solid"/>
                </a:ln>
              </a:rPr>
              <a:t>C. Trong máy </a:t>
            </a:r>
            <a:r>
              <a:rPr lang="vi-VN" sz="2000" smtClean="0">
                <a:ln w="22225">
                  <a:noFill/>
                  <a:prstDash val="solid"/>
                </a:ln>
              </a:rPr>
              <a:t>tính.</a:t>
            </a:r>
            <a:r>
              <a:rPr lang="en-US" sz="2000" smtClean="0">
                <a:ln w="22225">
                  <a:noFill/>
                  <a:prstDash val="solid"/>
                </a:ln>
              </a:rPr>
              <a:t>	   </a:t>
            </a:r>
            <a:r>
              <a:rPr lang="vi-VN" sz="2000" smtClean="0">
                <a:ln w="22225">
                  <a:noFill/>
                  <a:prstDash val="solid"/>
                </a:ln>
              </a:rPr>
              <a:t>D</a:t>
            </a:r>
            <a:r>
              <a:rPr lang="vi-VN" sz="2000">
                <a:ln w="22225">
                  <a:noFill/>
                  <a:prstDash val="solid"/>
                </a:ln>
              </a:rPr>
              <a:t>. Trong thư mục An.</a:t>
            </a:r>
          </a:p>
        </p:txBody>
      </p:sp>
      <p:sp>
        <p:nvSpPr>
          <p:cNvPr id="3" name="Oval 2"/>
          <p:cNvSpPr/>
          <p:nvPr/>
        </p:nvSpPr>
        <p:spPr>
          <a:xfrm>
            <a:off x="3836988" y="3674599"/>
            <a:ext cx="419100" cy="4191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2408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40" name="Google Shape;209;p35"/>
          <p:cNvSpPr/>
          <p:nvPr/>
        </p:nvSpPr>
        <p:spPr>
          <a:xfrm>
            <a:off x="901700" y="1396538"/>
            <a:ext cx="734060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TextBox 40"/>
          <p:cNvSpPr txBox="1"/>
          <p:nvPr/>
        </p:nvSpPr>
        <p:spPr>
          <a:xfrm>
            <a:off x="0" y="1489926"/>
            <a:ext cx="9144000" cy="2084225"/>
          </a:xfrm>
          <a:prstGeom prst="rect">
            <a:avLst/>
          </a:prstGeom>
          <a:noFill/>
        </p:spPr>
        <p:txBody>
          <a:bodyPr wrap="square" rtlCol="0">
            <a:spAutoFit/>
          </a:bodyPr>
          <a:lstStyle/>
          <a:p>
            <a:pPr algn="ctr">
              <a:lnSpc>
                <a:spcPct val="150000"/>
              </a:lnSpc>
            </a:pPr>
            <a:r>
              <a:rPr lang="en-US" sz="3000" b="1" smtClean="0">
                <a:ln w="22225">
                  <a:noFill/>
                  <a:prstDash val="solid"/>
                </a:ln>
              </a:rPr>
              <a:t>3. </a:t>
            </a:r>
            <a:r>
              <a:rPr lang="vi-VN" sz="3000" b="1" smtClean="0">
                <a:ln w="22225">
                  <a:noFill/>
                  <a:prstDash val="solid"/>
                </a:ln>
              </a:rPr>
              <a:t>THỰC HÀNH TẠO CẤU TRÚC </a:t>
            </a:r>
            <a:endParaRPr lang="en-US" sz="3000" b="1" smtClean="0">
              <a:ln w="22225">
                <a:noFill/>
                <a:prstDash val="solid"/>
              </a:ln>
            </a:endParaRPr>
          </a:p>
          <a:p>
            <a:pPr algn="ctr">
              <a:lnSpc>
                <a:spcPct val="150000"/>
              </a:lnSpc>
            </a:pPr>
            <a:r>
              <a:rPr lang="vi-VN" sz="3000" b="1" smtClean="0">
                <a:ln w="22225">
                  <a:noFill/>
                  <a:prstDash val="solid"/>
                </a:ln>
              </a:rPr>
              <a:t>CÂY THƯ MỤC VÀ SỬ DỤNG </a:t>
            </a:r>
            <a:endParaRPr lang="en-US" sz="3000" b="1" smtClean="0">
              <a:ln w="22225">
                <a:noFill/>
                <a:prstDash val="solid"/>
              </a:ln>
            </a:endParaRPr>
          </a:p>
          <a:p>
            <a:pPr algn="ctr">
              <a:lnSpc>
                <a:spcPct val="150000"/>
              </a:lnSpc>
            </a:pPr>
            <a:r>
              <a:rPr lang="vi-VN" sz="3000" b="1" smtClean="0">
                <a:ln w="22225">
                  <a:noFill/>
                  <a:prstDash val="solid"/>
                </a:ln>
              </a:rPr>
              <a:t>CÔNG CỤ TÌM KIẾM TRÊN MÁY TÍNH</a:t>
            </a:r>
            <a:endParaRPr lang="en-US" sz="3000" b="1">
              <a:ln w="22225">
                <a:noFill/>
                <a:prstDash val="solid"/>
              </a:ln>
            </a:endParaRPr>
          </a:p>
        </p:txBody>
      </p:sp>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35"/>
          <p:cNvGrpSpPr/>
          <p:nvPr/>
        </p:nvGrpSpPr>
        <p:grpSpPr>
          <a:xfrm>
            <a:off x="653762" y="4007122"/>
            <a:ext cx="672481" cy="572073"/>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766333" y="653411"/>
            <a:ext cx="749925" cy="564775"/>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5"/>
          <p:cNvGrpSpPr/>
          <p:nvPr/>
        </p:nvGrpSpPr>
        <p:grpSpPr>
          <a:xfrm>
            <a:off x="7976409" y="3949701"/>
            <a:ext cx="531781" cy="588306"/>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651118" y="664162"/>
            <a:ext cx="599544" cy="532553"/>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235;p35"/>
          <p:cNvSpPr/>
          <p:nvPr/>
        </p:nvSpPr>
        <p:spPr>
          <a:xfrm>
            <a:off x="672058" y="2196166"/>
            <a:ext cx="432538" cy="433688"/>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6;p35"/>
          <p:cNvSpPr/>
          <p:nvPr/>
        </p:nvSpPr>
        <p:spPr>
          <a:xfrm>
            <a:off x="8036504" y="2241407"/>
            <a:ext cx="411591" cy="343207"/>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189117"/>
      </p:ext>
    </p:extLst>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KHỞI ĐỘNG</a:t>
            </a:r>
            <a:endParaRPr lang="en-US" sz="3500" b="1">
              <a:ln w="22225">
                <a:noFill/>
                <a:prstDash val="solid"/>
              </a:ln>
            </a:endParaRPr>
          </a:p>
        </p:txBody>
      </p:sp>
      <p:grpSp>
        <p:nvGrpSpPr>
          <p:cNvPr id="20" name="Group 19"/>
          <p:cNvGrpSpPr/>
          <p:nvPr/>
        </p:nvGrpSpPr>
        <p:grpSpPr>
          <a:xfrm>
            <a:off x="665549" y="1242541"/>
            <a:ext cx="7909022" cy="553998"/>
            <a:chOff x="559739" y="1062085"/>
            <a:chExt cx="7909022" cy="553998"/>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39" y="1144219"/>
              <a:ext cx="451033" cy="413256"/>
            </a:xfrm>
            <a:prstGeom prst="rect">
              <a:avLst/>
            </a:prstGeom>
          </p:spPr>
        </p:pic>
        <p:sp>
          <p:nvSpPr>
            <p:cNvPr id="22" name="Rectangle 21"/>
            <p:cNvSpPr/>
            <p:nvPr/>
          </p:nvSpPr>
          <p:spPr>
            <a:xfrm>
              <a:off x="1010772" y="1062085"/>
              <a:ext cx="7457989" cy="553998"/>
            </a:xfrm>
            <a:prstGeom prst="rect">
              <a:avLst/>
            </a:prstGeom>
          </p:spPr>
          <p:txBody>
            <a:bodyPr wrap="square">
              <a:spAutoFit/>
            </a:bodyPr>
            <a:lstStyle/>
            <a:p>
              <a:pPr algn="just">
                <a:lnSpc>
                  <a:spcPct val="150000"/>
                </a:lnSpc>
              </a:pPr>
              <a:r>
                <a:rPr lang="vi-VN" sz="2000" b="1">
                  <a:solidFill>
                    <a:srgbClr val="C00000"/>
                  </a:solidFill>
                </a:rPr>
                <a:t>Sắp xếp là gì? </a:t>
              </a:r>
              <a:r>
                <a:rPr lang="en-US" sz="2000" b="1">
                  <a:solidFill>
                    <a:srgbClr val="C00000"/>
                  </a:solidFill>
                </a:rPr>
                <a:t>S</a:t>
              </a:r>
              <a:r>
                <a:rPr lang="vi-VN" sz="2000" b="1" smtClean="0">
                  <a:solidFill>
                    <a:srgbClr val="C00000"/>
                  </a:solidFill>
                </a:rPr>
                <a:t>ắp </a:t>
              </a:r>
              <a:r>
                <a:rPr lang="vi-VN" sz="2000" b="1">
                  <a:solidFill>
                    <a:srgbClr val="C00000"/>
                  </a:solidFill>
                </a:rPr>
                <a:t>xếp các đồ vật hợp lí sẽ giúp </a:t>
              </a:r>
              <a:r>
                <a:rPr lang="en-US" sz="2000" b="1" smtClean="0">
                  <a:solidFill>
                    <a:srgbClr val="C00000"/>
                  </a:solidFill>
                </a:rPr>
                <a:t>gì cho em?</a:t>
              </a:r>
              <a:endParaRPr lang="en-US" sz="2000" b="1">
                <a:solidFill>
                  <a:srgbClr val="C00000"/>
                </a:solidFill>
              </a:endParaRPr>
            </a:p>
          </p:txBody>
        </p:sp>
      </p:grpSp>
      <p:grpSp>
        <p:nvGrpSpPr>
          <p:cNvPr id="23" name="Group 22"/>
          <p:cNvGrpSpPr/>
          <p:nvPr/>
        </p:nvGrpSpPr>
        <p:grpSpPr>
          <a:xfrm>
            <a:off x="474416" y="1819010"/>
            <a:ext cx="5235268" cy="1477328"/>
            <a:chOff x="995363" y="1958369"/>
            <a:chExt cx="5235268" cy="1477328"/>
          </a:xfrm>
        </p:grpSpPr>
        <p:sp>
          <p:nvSpPr>
            <p:cNvPr id="24" name="TextBox 23"/>
            <p:cNvSpPr txBox="1"/>
            <p:nvPr/>
          </p:nvSpPr>
          <p:spPr>
            <a:xfrm>
              <a:off x="1139383" y="1958369"/>
              <a:ext cx="5091248" cy="1477328"/>
            </a:xfrm>
            <a:prstGeom prst="rect">
              <a:avLst/>
            </a:prstGeom>
            <a:noFill/>
          </p:spPr>
          <p:txBody>
            <a:bodyPr wrap="square" rtlCol="0">
              <a:spAutoFit/>
            </a:bodyPr>
            <a:lstStyle/>
            <a:p>
              <a:pPr algn="just">
                <a:lnSpc>
                  <a:spcPct val="150000"/>
                </a:lnSpc>
              </a:pPr>
              <a:r>
                <a:rPr lang="en-US" sz="2000" smtClean="0"/>
                <a:t>   </a:t>
              </a:r>
              <a:r>
                <a:rPr lang="vi-VN" sz="2000" smtClean="0"/>
                <a:t>Sắp </a:t>
              </a:r>
              <a:r>
                <a:rPr lang="vi-VN" sz="2000"/>
                <a:t>xếp là việc phân loại đồ vật, dữ liệu vào các nhóm sao cho đồ vật, dữ liệu trong mỗi nhóm có một số đặc điểm chung.</a:t>
              </a:r>
              <a:endParaRPr lang="en-US" sz="2000" i="1"/>
            </a:p>
          </p:txBody>
        </p:sp>
        <p:pic>
          <p:nvPicPr>
            <p:cNvPr id="25"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474416" y="3181806"/>
            <a:ext cx="5235268" cy="1420325"/>
            <a:chOff x="995363" y="1958369"/>
            <a:chExt cx="5235268" cy="1420325"/>
          </a:xfrm>
        </p:grpSpPr>
        <p:sp>
          <p:nvSpPr>
            <p:cNvPr id="27" name="TextBox 26"/>
            <p:cNvSpPr txBox="1"/>
            <p:nvPr/>
          </p:nvSpPr>
          <p:spPr>
            <a:xfrm>
              <a:off x="1139383" y="1958369"/>
              <a:ext cx="5091248" cy="1420325"/>
            </a:xfrm>
            <a:prstGeom prst="rect">
              <a:avLst/>
            </a:prstGeom>
            <a:noFill/>
          </p:spPr>
          <p:txBody>
            <a:bodyPr wrap="square" rtlCol="0">
              <a:spAutoFit/>
            </a:bodyPr>
            <a:lstStyle/>
            <a:p>
              <a:pPr algn="just">
                <a:lnSpc>
                  <a:spcPct val="150000"/>
                </a:lnSpc>
              </a:pPr>
              <a:r>
                <a:rPr lang="en-US" sz="2000" smtClean="0"/>
                <a:t>   </a:t>
              </a:r>
              <a:r>
                <a:rPr lang="vi-VN" sz="2000" smtClean="0"/>
                <a:t>Sắp </a:t>
              </a:r>
              <a:r>
                <a:rPr lang="vi-VN" sz="2000"/>
                <a:t>xếp các đồ vật hợp lí </a:t>
              </a:r>
              <a:r>
                <a:rPr lang="vi-VN" sz="2000" smtClean="0"/>
                <a:t>giúp tìm </a:t>
              </a:r>
              <a:r>
                <a:rPr lang="vi-VN" sz="2000"/>
                <a:t>kiếm được nhanh hơn nhờ vào việc tìm kiếm theo quy tắc sắp xếp.</a:t>
              </a:r>
              <a:endParaRPr lang="en-US" sz="2000" i="1"/>
            </a:p>
          </p:txBody>
        </p:sp>
        <p:pic>
          <p:nvPicPr>
            <p:cNvPr id="28"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s://media.ngoisao.vn/resize_580/news/2016/11/01/nha-cua-5-ngoisao.vn-w650-h4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454" y="1954580"/>
            <a:ext cx="2645069" cy="1939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059123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49001"/>
            <a:ext cx="9144000" cy="430887"/>
          </a:xfrm>
          <a:prstGeom prst="rect">
            <a:avLst/>
          </a:prstGeom>
          <a:noFill/>
        </p:spPr>
        <p:txBody>
          <a:bodyPr wrap="square" rtlCol="0">
            <a:spAutoFit/>
          </a:bodyPr>
          <a:lstStyle/>
          <a:p>
            <a:pPr algn="ctr"/>
            <a:r>
              <a:rPr lang="vi-VN" sz="2200" b="1">
                <a:ln w="22225">
                  <a:noFill/>
                  <a:prstDash val="solid"/>
                </a:ln>
                <a:solidFill>
                  <a:srgbClr val="C00000"/>
                </a:solidFill>
              </a:rPr>
              <a:t>Nhiệm vụ 1: </a:t>
            </a:r>
            <a:r>
              <a:rPr lang="vi-VN" sz="2200" b="1">
                <a:ln w="22225">
                  <a:noFill/>
                  <a:prstDash val="solid"/>
                </a:ln>
              </a:rPr>
              <a:t>Tạo cây thư mục có cấu trúc như Hình 19</a:t>
            </a:r>
            <a:endParaRPr lang="en-US" sz="22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4481726" y="1385776"/>
            <a:ext cx="4087459" cy="1782323"/>
          </a:xfrm>
          <a:prstGeom prst="rect">
            <a:avLst/>
          </a:prstGeom>
        </p:spPr>
      </p:pic>
      <p:grpSp>
        <p:nvGrpSpPr>
          <p:cNvPr id="15" name="Group 14"/>
          <p:cNvGrpSpPr/>
          <p:nvPr/>
        </p:nvGrpSpPr>
        <p:grpSpPr>
          <a:xfrm>
            <a:off x="581477" y="1156298"/>
            <a:ext cx="3827230" cy="553998"/>
            <a:chOff x="605200" y="2456835"/>
            <a:chExt cx="3827230" cy="553998"/>
          </a:xfrm>
        </p:grpSpPr>
        <p:sp>
          <p:nvSpPr>
            <p:cNvPr id="16" name="TextBox 15"/>
            <p:cNvSpPr txBox="1"/>
            <p:nvPr/>
          </p:nvSpPr>
          <p:spPr>
            <a:xfrm>
              <a:off x="649649" y="2456835"/>
              <a:ext cx="3782781" cy="553998"/>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vi-VN" sz="2000" b="1">
                  <a:solidFill>
                    <a:srgbClr val="7030A0"/>
                  </a:solidFill>
                </a:rPr>
                <a:t>1: </a:t>
              </a:r>
              <a:r>
                <a:rPr lang="vi-VN" sz="2000"/>
                <a:t>Mở cửa sổ </a:t>
              </a:r>
              <a:r>
                <a:rPr lang="vi-VN" sz="2000">
                  <a:solidFill>
                    <a:srgbClr val="0070C0"/>
                  </a:solidFill>
                </a:rPr>
                <a:t>This PC</a:t>
              </a:r>
              <a:r>
                <a:rPr lang="vi-VN" sz="2000"/>
                <a:t>.</a:t>
              </a:r>
              <a:endParaRPr lang="en-US" sz="2000"/>
            </a:p>
          </p:txBody>
        </p:sp>
        <p:pic>
          <p:nvPicPr>
            <p:cNvPr id="17"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81477" y="1734736"/>
            <a:ext cx="3827230" cy="1477328"/>
            <a:chOff x="605200" y="2456835"/>
            <a:chExt cx="3827230" cy="1477328"/>
          </a:xfrm>
        </p:grpSpPr>
        <p:sp>
          <p:nvSpPr>
            <p:cNvPr id="19" name="TextBox 18"/>
            <p:cNvSpPr txBox="1"/>
            <p:nvPr/>
          </p:nvSpPr>
          <p:spPr>
            <a:xfrm>
              <a:off x="649649" y="2456835"/>
              <a:ext cx="3782781" cy="1477328"/>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smtClean="0">
                  <a:solidFill>
                    <a:srgbClr val="7030A0"/>
                  </a:solidFill>
                </a:rPr>
                <a:t>2</a:t>
              </a:r>
              <a:r>
                <a:rPr lang="vi-VN" sz="2000" b="1" smtClean="0">
                  <a:solidFill>
                    <a:srgbClr val="7030A0"/>
                  </a:solidFill>
                </a:rPr>
                <a:t>: </a:t>
              </a:r>
              <a:r>
                <a:rPr lang="vi-VN" sz="2000" smtClean="0"/>
                <a:t>Nháy </a:t>
              </a:r>
              <a:r>
                <a:rPr lang="vi-VN" sz="2000"/>
                <a:t>chuột vào ổ đĩa </a:t>
              </a:r>
              <a:r>
                <a:rPr lang="vi-VN" sz="2000">
                  <a:solidFill>
                    <a:srgbClr val="0070C0"/>
                  </a:solidFill>
                </a:rPr>
                <a:t>D:</a:t>
              </a:r>
              <a:r>
                <a:rPr lang="vi-VN" sz="2000"/>
                <a:t> trong khung bên trái của cửa sổ </a:t>
              </a:r>
              <a:r>
                <a:rPr lang="vi-VN" sz="2000">
                  <a:solidFill>
                    <a:srgbClr val="0070C0"/>
                  </a:solidFill>
                </a:rPr>
                <a:t>This PC</a:t>
              </a:r>
              <a:r>
                <a:rPr lang="vi-VN" sz="2000"/>
                <a:t>.</a:t>
              </a:r>
              <a:endParaRPr lang="en-US" sz="2000"/>
            </a:p>
          </p:txBody>
        </p:sp>
        <p:pic>
          <p:nvPicPr>
            <p:cNvPr id="20"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86904" y="3215847"/>
            <a:ext cx="7943259" cy="553998"/>
            <a:chOff x="605200" y="2456835"/>
            <a:chExt cx="7943259" cy="553998"/>
          </a:xfrm>
        </p:grpSpPr>
        <p:sp>
          <p:nvSpPr>
            <p:cNvPr id="22" name="TextBox 21"/>
            <p:cNvSpPr txBox="1"/>
            <p:nvPr/>
          </p:nvSpPr>
          <p:spPr>
            <a:xfrm>
              <a:off x="649648" y="2456835"/>
              <a:ext cx="7898811" cy="553998"/>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vi-VN" sz="2000" b="1">
                  <a:solidFill>
                    <a:srgbClr val="7030A0"/>
                  </a:solidFill>
                </a:rPr>
                <a:t>3: </a:t>
              </a:r>
              <a:r>
                <a:rPr lang="vi-VN" sz="2000"/>
                <a:t>Tạo thư mục có tên </a:t>
              </a:r>
              <a:r>
                <a:rPr lang="vi-VN" sz="2000">
                  <a:solidFill>
                    <a:srgbClr val="0070C0"/>
                  </a:solidFill>
                </a:rPr>
                <a:t>Anh-Bai-tap-nhom</a:t>
              </a:r>
              <a:r>
                <a:rPr lang="vi-VN" sz="2000"/>
                <a:t>.</a:t>
              </a:r>
              <a:endParaRPr lang="en-US" sz="2000"/>
            </a:p>
          </p:txBody>
        </p:sp>
        <p:pic>
          <p:nvPicPr>
            <p:cNvPr id="23"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86904" y="3817593"/>
            <a:ext cx="7943259" cy="1015663"/>
            <a:chOff x="605200" y="2456835"/>
            <a:chExt cx="7943259" cy="1015663"/>
          </a:xfrm>
        </p:grpSpPr>
        <p:sp>
          <p:nvSpPr>
            <p:cNvPr id="28" name="TextBox 27"/>
            <p:cNvSpPr txBox="1"/>
            <p:nvPr/>
          </p:nvSpPr>
          <p:spPr>
            <a:xfrm>
              <a:off x="649648" y="2456835"/>
              <a:ext cx="7898811" cy="1015663"/>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smtClean="0">
                  <a:solidFill>
                    <a:srgbClr val="7030A0"/>
                  </a:solidFill>
                </a:rPr>
                <a:t>4</a:t>
              </a:r>
              <a:r>
                <a:rPr lang="vi-VN" sz="2000" b="1" smtClean="0">
                  <a:solidFill>
                    <a:srgbClr val="7030A0"/>
                  </a:solidFill>
                </a:rPr>
                <a:t>: </a:t>
              </a:r>
              <a:r>
                <a:rPr lang="vi-VN" sz="2000" smtClean="0"/>
                <a:t>Nháy </a:t>
              </a:r>
              <a:r>
                <a:rPr lang="vi-VN" sz="2000"/>
                <a:t>đúp chuột vào biểu tượng thư mục </a:t>
              </a:r>
              <a:r>
                <a:rPr lang="vi-VN" sz="2000">
                  <a:solidFill>
                    <a:srgbClr val="0070C0"/>
                  </a:solidFill>
                </a:rPr>
                <a:t>Anh-Bai-tap-nhom</a:t>
              </a:r>
              <a:r>
                <a:rPr lang="vi-VN" sz="2000"/>
                <a:t> vừa tạo để mở thư mục.</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369851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49001"/>
            <a:ext cx="9144000" cy="430887"/>
          </a:xfrm>
          <a:prstGeom prst="rect">
            <a:avLst/>
          </a:prstGeom>
          <a:noFill/>
        </p:spPr>
        <p:txBody>
          <a:bodyPr wrap="square" rtlCol="0">
            <a:spAutoFit/>
          </a:bodyPr>
          <a:lstStyle/>
          <a:p>
            <a:pPr algn="ctr"/>
            <a:r>
              <a:rPr lang="vi-VN" sz="2200" b="1">
                <a:ln w="22225">
                  <a:noFill/>
                  <a:prstDash val="solid"/>
                </a:ln>
                <a:solidFill>
                  <a:srgbClr val="C00000"/>
                </a:solidFill>
              </a:rPr>
              <a:t>Nhiệm vụ 1: </a:t>
            </a:r>
            <a:r>
              <a:rPr lang="vi-VN" sz="2200" b="1">
                <a:ln w="22225">
                  <a:noFill/>
                  <a:prstDash val="solid"/>
                </a:ln>
              </a:rPr>
              <a:t>Tạo cây thư mục có cấu trúc như Hình 19</a:t>
            </a:r>
            <a:endParaRPr lang="en-US" sz="22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2528270" y="1228508"/>
            <a:ext cx="4087459" cy="1782323"/>
          </a:xfrm>
          <a:prstGeom prst="rect">
            <a:avLst/>
          </a:prstGeom>
        </p:spPr>
      </p:pic>
      <p:grpSp>
        <p:nvGrpSpPr>
          <p:cNvPr id="15" name="Group 14"/>
          <p:cNvGrpSpPr/>
          <p:nvPr/>
        </p:nvGrpSpPr>
        <p:grpSpPr>
          <a:xfrm>
            <a:off x="625926" y="3090970"/>
            <a:ext cx="7571923" cy="553998"/>
            <a:chOff x="605200" y="2456835"/>
            <a:chExt cx="7571923" cy="553998"/>
          </a:xfrm>
        </p:grpSpPr>
        <p:sp>
          <p:nvSpPr>
            <p:cNvPr id="16" name="TextBox 15"/>
            <p:cNvSpPr txBox="1"/>
            <p:nvPr/>
          </p:nvSpPr>
          <p:spPr>
            <a:xfrm>
              <a:off x="649649" y="2456835"/>
              <a:ext cx="7527474" cy="553998"/>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smtClean="0">
                  <a:solidFill>
                    <a:srgbClr val="7030A0"/>
                  </a:solidFill>
                </a:rPr>
                <a:t>5</a:t>
              </a:r>
              <a:r>
                <a:rPr lang="vi-VN" sz="2000" b="1" smtClean="0">
                  <a:solidFill>
                    <a:srgbClr val="7030A0"/>
                  </a:solidFill>
                </a:rPr>
                <a:t>: </a:t>
              </a:r>
              <a:r>
                <a:rPr lang="vi-VN" sz="2000" smtClean="0"/>
                <a:t>Tạo </a:t>
              </a:r>
              <a:r>
                <a:rPr lang="vi-VN" sz="2000"/>
                <a:t>ba thư mục có tên lần lượt là </a:t>
              </a:r>
              <a:r>
                <a:rPr lang="vi-VN" sz="2000">
                  <a:solidFill>
                    <a:srgbClr val="0070C0"/>
                  </a:solidFill>
                </a:rPr>
                <a:t>An</a:t>
              </a:r>
              <a:r>
                <a:rPr lang="vi-VN" sz="2000"/>
                <a:t>, </a:t>
              </a:r>
              <a:r>
                <a:rPr lang="vi-VN" sz="2000">
                  <a:solidFill>
                    <a:srgbClr val="0070C0"/>
                  </a:solidFill>
                </a:rPr>
                <a:t>Minh</a:t>
              </a:r>
              <a:r>
                <a:rPr lang="vi-VN" sz="2000"/>
                <a:t>, </a:t>
              </a:r>
              <a:r>
                <a:rPr lang="vi-VN" sz="2000">
                  <a:solidFill>
                    <a:srgbClr val="0070C0"/>
                  </a:solidFill>
                </a:rPr>
                <a:t>Khoa</a:t>
              </a:r>
              <a:r>
                <a:rPr lang="vi-VN" sz="2000"/>
                <a:t>.</a:t>
              </a:r>
              <a:endParaRPr lang="en-US" sz="2000"/>
            </a:p>
          </p:txBody>
        </p:sp>
        <p:pic>
          <p:nvPicPr>
            <p:cNvPr id="17"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625926" y="3703494"/>
            <a:ext cx="7943259" cy="1015663"/>
            <a:chOff x="605200" y="2456835"/>
            <a:chExt cx="7943259" cy="1015663"/>
          </a:xfrm>
        </p:grpSpPr>
        <p:sp>
          <p:nvSpPr>
            <p:cNvPr id="28" name="TextBox 27"/>
            <p:cNvSpPr txBox="1"/>
            <p:nvPr/>
          </p:nvSpPr>
          <p:spPr>
            <a:xfrm>
              <a:off x="649648" y="2456835"/>
              <a:ext cx="7898811" cy="1015663"/>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a:solidFill>
                    <a:srgbClr val="7030A0"/>
                  </a:solidFill>
                </a:rPr>
                <a:t>6</a:t>
              </a:r>
              <a:r>
                <a:rPr lang="vi-VN" sz="2000" b="1" smtClean="0">
                  <a:solidFill>
                    <a:srgbClr val="7030A0"/>
                  </a:solidFill>
                </a:rPr>
                <a:t>: </a:t>
              </a:r>
              <a:r>
                <a:rPr lang="vi-VN" sz="2000" smtClean="0"/>
                <a:t>Sao </a:t>
              </a:r>
              <a:r>
                <a:rPr lang="vi-VN" sz="2000"/>
                <a:t>chép các tệp ảnh của mỗi bạn vào thư mục có tên tương ứng để được kết quả tương tự như </a:t>
              </a:r>
              <a:r>
                <a:rPr lang="vi-VN" sz="2000" i="1"/>
                <a:t>Hình 22</a:t>
              </a:r>
              <a:r>
                <a:rPr lang="vi-VN" sz="2000"/>
                <a:t>.</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8887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4562712" y="262804"/>
            <a:ext cx="4215587"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4"/>
            <a:ext cx="4041200" cy="4570451"/>
          </a:xfrm>
          <a:prstGeom prst="roundRect">
            <a:avLst>
              <a:gd name="adj" fmla="val 4195"/>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532100" y="452872"/>
            <a:ext cx="3708400" cy="4190314"/>
          </a:xfrm>
          <a:prstGeom prst="rect">
            <a:avLst/>
          </a:prstGeom>
          <a:noFill/>
        </p:spPr>
        <p:txBody>
          <a:bodyPr wrap="square" rtlCol="0">
            <a:spAutoFit/>
          </a:bodyPr>
          <a:lstStyle/>
          <a:p>
            <a:pPr algn="just">
              <a:lnSpc>
                <a:spcPct val="150000"/>
              </a:lnSpc>
            </a:pPr>
            <a:r>
              <a:rPr lang="vi-VN" sz="2000" b="1">
                <a:ln w="22225">
                  <a:noFill/>
                  <a:prstDash val="solid"/>
                </a:ln>
                <a:solidFill>
                  <a:srgbClr val="C00000"/>
                </a:solidFill>
              </a:rPr>
              <a:t>Nhiệm vụ </a:t>
            </a:r>
            <a:r>
              <a:rPr lang="en-US" sz="2000" b="1" smtClean="0">
                <a:ln w="22225">
                  <a:noFill/>
                  <a:prstDash val="solid"/>
                </a:ln>
                <a:solidFill>
                  <a:srgbClr val="C00000"/>
                </a:solidFill>
              </a:rPr>
              <a:t>2</a:t>
            </a:r>
            <a:r>
              <a:rPr lang="vi-VN" sz="2000" b="1" smtClean="0">
                <a:ln w="22225">
                  <a:noFill/>
                  <a:prstDash val="solid"/>
                </a:ln>
                <a:solidFill>
                  <a:srgbClr val="C00000"/>
                </a:solidFill>
              </a:rPr>
              <a:t>: </a:t>
            </a:r>
            <a:r>
              <a:rPr lang="vi-VN" sz="2000" b="1">
                <a:ln w="22225">
                  <a:noFill/>
                  <a:prstDash val="solid"/>
                </a:ln>
              </a:rPr>
              <a:t>Khoa đã hoàn thành việc tạo bài trình chiếu có tên Ki-nghi-he và lưu lại trên ổ D: của máy tính nhưng không nhớ cụ thể ở thư mục nào. Em hãy giúp Khoa tìm lại tệp trình chiếu bằng công cụ tìm kiếm trên máy tính.</a:t>
            </a:r>
            <a:endParaRPr lang="en-US" sz="2000" b="1">
              <a:ln w="22225">
                <a:noFill/>
                <a:prstDash val="solid"/>
              </a:ln>
            </a:endParaRPr>
          </a:p>
        </p:txBody>
      </p:sp>
      <p:grpSp>
        <p:nvGrpSpPr>
          <p:cNvPr id="42" name="Google Shape;557;p44"/>
          <p:cNvGrpSpPr/>
          <p:nvPr/>
        </p:nvGrpSpPr>
        <p:grpSpPr>
          <a:xfrm>
            <a:off x="3886851" y="4589341"/>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29;p43"/>
          <p:cNvGrpSpPr/>
          <p:nvPr/>
        </p:nvGrpSpPr>
        <p:grpSpPr>
          <a:xfrm>
            <a:off x="4821661" y="116770"/>
            <a:ext cx="438896" cy="434500"/>
            <a:chOff x="2532825" y="1741700"/>
            <a:chExt cx="438896" cy="434500"/>
          </a:xfrm>
        </p:grpSpPr>
        <p:sp>
          <p:nvSpPr>
            <p:cNvPr id="20" name="Google Shape;530;p43"/>
            <p:cNvSpPr/>
            <p:nvPr/>
          </p:nvSpPr>
          <p:spPr>
            <a:xfrm>
              <a:off x="2532825" y="1741700"/>
              <a:ext cx="438896" cy="434500"/>
            </a:xfrm>
            <a:custGeom>
              <a:avLst/>
              <a:gdLst/>
              <a:ahLst/>
              <a:cxnLst/>
              <a:rect l="l" t="t" r="r" b="b"/>
              <a:pathLst>
                <a:path w="21116" h="17380" extrusionOk="0">
                  <a:moveTo>
                    <a:pt x="2335" y="0"/>
                  </a:moveTo>
                  <a:cubicBezTo>
                    <a:pt x="1034" y="0"/>
                    <a:pt x="0" y="1067"/>
                    <a:pt x="0" y="2368"/>
                  </a:cubicBezTo>
                  <a:lnTo>
                    <a:pt x="0" y="15011"/>
                  </a:lnTo>
                  <a:cubicBezTo>
                    <a:pt x="0" y="16345"/>
                    <a:pt x="1034" y="17379"/>
                    <a:pt x="2335" y="17379"/>
                  </a:cubicBezTo>
                  <a:lnTo>
                    <a:pt x="18780" y="17379"/>
                  </a:lnTo>
                  <a:cubicBezTo>
                    <a:pt x="20081" y="17379"/>
                    <a:pt x="21115" y="16345"/>
                    <a:pt x="21115" y="15011"/>
                  </a:cubicBezTo>
                  <a:lnTo>
                    <a:pt x="21115" y="2368"/>
                  </a:lnTo>
                  <a:cubicBezTo>
                    <a:pt x="21115" y="1067"/>
                    <a:pt x="20081" y="0"/>
                    <a:pt x="1878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1;p43"/>
            <p:cNvSpPr/>
            <p:nvPr/>
          </p:nvSpPr>
          <p:spPr>
            <a:xfrm>
              <a:off x="2604660" y="1828676"/>
              <a:ext cx="295226" cy="260549"/>
            </a:xfrm>
            <a:custGeom>
              <a:avLst/>
              <a:gdLst/>
              <a:ahLst/>
              <a:cxnLst/>
              <a:rect l="l" t="t" r="r" b="b"/>
              <a:pathLst>
                <a:path w="13911" h="12277" extrusionOk="0">
                  <a:moveTo>
                    <a:pt x="6943" y="1"/>
                  </a:moveTo>
                  <a:cubicBezTo>
                    <a:pt x="6589" y="1"/>
                    <a:pt x="6238" y="134"/>
                    <a:pt x="5972" y="401"/>
                  </a:cubicBezTo>
                  <a:lnTo>
                    <a:pt x="734" y="5638"/>
                  </a:lnTo>
                  <a:cubicBezTo>
                    <a:pt x="1" y="6372"/>
                    <a:pt x="201" y="7573"/>
                    <a:pt x="1602" y="7573"/>
                  </a:cubicBezTo>
                  <a:lnTo>
                    <a:pt x="2903" y="7573"/>
                  </a:lnTo>
                  <a:lnTo>
                    <a:pt x="2903" y="10875"/>
                  </a:lnTo>
                  <a:cubicBezTo>
                    <a:pt x="2903" y="11642"/>
                    <a:pt x="3503" y="12276"/>
                    <a:pt x="4270" y="12276"/>
                  </a:cubicBezTo>
                  <a:lnTo>
                    <a:pt x="5404" y="12276"/>
                  </a:lnTo>
                  <a:lnTo>
                    <a:pt x="5404" y="9774"/>
                  </a:lnTo>
                  <a:cubicBezTo>
                    <a:pt x="5404" y="9007"/>
                    <a:pt x="6005" y="8373"/>
                    <a:pt x="6772" y="8373"/>
                  </a:cubicBezTo>
                  <a:lnTo>
                    <a:pt x="7139" y="8373"/>
                  </a:lnTo>
                  <a:cubicBezTo>
                    <a:pt x="7873" y="8373"/>
                    <a:pt x="8507" y="9007"/>
                    <a:pt x="8507" y="9774"/>
                  </a:cubicBezTo>
                  <a:lnTo>
                    <a:pt x="8507" y="12276"/>
                  </a:lnTo>
                  <a:lnTo>
                    <a:pt x="9641" y="12276"/>
                  </a:lnTo>
                  <a:cubicBezTo>
                    <a:pt x="10375" y="12276"/>
                    <a:pt x="11008" y="11642"/>
                    <a:pt x="11008" y="10875"/>
                  </a:cubicBezTo>
                  <a:lnTo>
                    <a:pt x="11008" y="7573"/>
                  </a:lnTo>
                  <a:lnTo>
                    <a:pt x="12309" y="7573"/>
                  </a:lnTo>
                  <a:cubicBezTo>
                    <a:pt x="13710" y="7573"/>
                    <a:pt x="13911" y="6372"/>
                    <a:pt x="13177" y="5638"/>
                  </a:cubicBezTo>
                  <a:lnTo>
                    <a:pt x="7940" y="401"/>
                  </a:lnTo>
                  <a:cubicBezTo>
                    <a:pt x="7656" y="134"/>
                    <a:pt x="7297" y="1"/>
                    <a:pt x="694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p:cNvPicPr>
            <a:picLocks noChangeAspect="1"/>
          </p:cNvPicPr>
          <p:nvPr/>
        </p:nvPicPr>
        <p:blipFill>
          <a:blip r:embed="rId3"/>
          <a:stretch>
            <a:fillRect/>
          </a:stretch>
        </p:blipFill>
        <p:spPr>
          <a:xfrm>
            <a:off x="5455157" y="1204686"/>
            <a:ext cx="2472894" cy="3628569"/>
          </a:xfrm>
          <a:prstGeom prst="rect">
            <a:avLst/>
          </a:prstGeom>
        </p:spPr>
      </p:pic>
    </p:spTree>
    <p:extLst>
      <p:ext uri="{BB962C8B-B14F-4D97-AF65-F5344CB8AC3E}">
        <p14:creationId xmlns:p14="http://schemas.microsoft.com/office/powerpoint/2010/main" val="30371698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grpSp>
        <p:nvGrpSpPr>
          <p:cNvPr id="23" name="Group 22"/>
          <p:cNvGrpSpPr/>
          <p:nvPr/>
        </p:nvGrpSpPr>
        <p:grpSpPr>
          <a:xfrm>
            <a:off x="921120" y="3002782"/>
            <a:ext cx="3827230" cy="553998"/>
            <a:chOff x="605200" y="2456835"/>
            <a:chExt cx="3827230" cy="553998"/>
          </a:xfrm>
        </p:grpSpPr>
        <p:sp>
          <p:nvSpPr>
            <p:cNvPr id="24" name="TextBox 23"/>
            <p:cNvSpPr txBox="1"/>
            <p:nvPr/>
          </p:nvSpPr>
          <p:spPr>
            <a:xfrm>
              <a:off x="649649" y="2456835"/>
              <a:ext cx="3782781" cy="553998"/>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vi-VN" sz="2000" b="1">
                  <a:solidFill>
                    <a:srgbClr val="7030A0"/>
                  </a:solidFill>
                </a:rPr>
                <a:t>1: </a:t>
              </a:r>
              <a:r>
                <a:rPr lang="vi-VN" sz="2000" smtClean="0"/>
                <a:t>Mở </a:t>
              </a:r>
              <a:r>
                <a:rPr lang="vi-VN" sz="2000"/>
                <a:t>cửa sổ </a:t>
              </a:r>
              <a:r>
                <a:rPr lang="vi-VN" sz="2000">
                  <a:solidFill>
                    <a:srgbClr val="0070C0"/>
                  </a:solidFill>
                </a:rPr>
                <a:t>This PC</a:t>
              </a:r>
              <a:r>
                <a:rPr lang="vi-VN" sz="2000"/>
                <a:t>.</a:t>
              </a:r>
              <a:endParaRPr lang="en-US" sz="2000"/>
            </a:p>
          </p:txBody>
        </p:sp>
        <p:pic>
          <p:nvPicPr>
            <p:cNvPr id="2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921120" y="3674691"/>
            <a:ext cx="7383231" cy="1015663"/>
            <a:chOff x="605200" y="2456835"/>
            <a:chExt cx="7383231" cy="1015663"/>
          </a:xfrm>
        </p:grpSpPr>
        <p:sp>
          <p:nvSpPr>
            <p:cNvPr id="27" name="TextBox 26"/>
            <p:cNvSpPr txBox="1"/>
            <p:nvPr/>
          </p:nvSpPr>
          <p:spPr>
            <a:xfrm>
              <a:off x="649648" y="2456835"/>
              <a:ext cx="7338783" cy="1015663"/>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smtClean="0">
                  <a:solidFill>
                    <a:srgbClr val="7030A0"/>
                  </a:solidFill>
                </a:rPr>
                <a:t>2</a:t>
              </a:r>
              <a:r>
                <a:rPr lang="vi-VN" sz="2000" b="1" smtClean="0">
                  <a:solidFill>
                    <a:srgbClr val="7030A0"/>
                  </a:solidFill>
                </a:rPr>
                <a:t>: </a:t>
              </a:r>
              <a:r>
                <a:rPr lang="vi-VN" sz="2000"/>
                <a:t>Nháy chuột vào ổ đĩa </a:t>
              </a:r>
              <a:r>
                <a:rPr lang="vi-VN" sz="2000">
                  <a:solidFill>
                    <a:srgbClr val="0070C0"/>
                  </a:solidFill>
                </a:rPr>
                <a:t>D: </a:t>
              </a:r>
              <a:r>
                <a:rPr lang="vi-VN" sz="2000"/>
                <a:t>trong khung bên trái của cửa sổ </a:t>
              </a:r>
              <a:r>
                <a:rPr lang="vi-VN" sz="2000">
                  <a:solidFill>
                    <a:srgbClr val="0070C0"/>
                  </a:solidFill>
                </a:rPr>
                <a:t>This PC</a:t>
              </a:r>
              <a:r>
                <a:rPr lang="vi-VN" sz="2000"/>
                <a:t>.</a:t>
              </a:r>
              <a:endParaRPr lang="en-US" sz="2000"/>
            </a:p>
          </p:txBody>
        </p:sp>
        <p:pic>
          <p:nvPicPr>
            <p:cNvPr id="28"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214907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grpSp>
        <p:nvGrpSpPr>
          <p:cNvPr id="23" name="Group 22"/>
          <p:cNvGrpSpPr/>
          <p:nvPr/>
        </p:nvGrpSpPr>
        <p:grpSpPr>
          <a:xfrm>
            <a:off x="1179459" y="2862647"/>
            <a:ext cx="6814994" cy="1938992"/>
            <a:chOff x="605200" y="2456835"/>
            <a:chExt cx="6814994" cy="1938992"/>
          </a:xfrm>
        </p:grpSpPr>
        <p:sp>
          <p:nvSpPr>
            <p:cNvPr id="24" name="TextBox 23"/>
            <p:cNvSpPr txBox="1"/>
            <p:nvPr/>
          </p:nvSpPr>
          <p:spPr>
            <a:xfrm>
              <a:off x="649649" y="2456835"/>
              <a:ext cx="6770545" cy="1938992"/>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smtClean="0">
                  <a:solidFill>
                    <a:srgbClr val="7030A0"/>
                  </a:solidFill>
                </a:rPr>
                <a:t>3</a:t>
              </a:r>
              <a:r>
                <a:rPr lang="vi-VN" sz="2000" b="1" smtClean="0">
                  <a:solidFill>
                    <a:srgbClr val="7030A0"/>
                  </a:solidFill>
                </a:rPr>
                <a:t>: </a:t>
              </a:r>
              <a:r>
                <a:rPr lang="vi-VN" sz="2000"/>
                <a:t>Nháy chuột vào ô tìm kiếm, nhập tên bài trình chiếu là </a:t>
              </a:r>
              <a:r>
                <a:rPr lang="vi-VN" sz="2000">
                  <a:solidFill>
                    <a:srgbClr val="0070C0"/>
                  </a:solidFill>
                </a:rPr>
                <a:t>Ki-nghi-he </a:t>
              </a:r>
              <a:r>
                <a:rPr lang="vi-VN" sz="2000"/>
                <a:t>và nhấn phím </a:t>
              </a:r>
              <a:r>
                <a:rPr lang="vi-VN" sz="2000">
                  <a:solidFill>
                    <a:srgbClr val="0070C0"/>
                  </a:solidFill>
                </a:rPr>
                <a:t>Enter</a:t>
              </a:r>
              <a:r>
                <a:rPr lang="vi-VN" sz="2000"/>
                <a:t>. Kết quả tìm kiếm là các tệp và thư mục có tên chứa từ khoá sẽ được hiển thị trên cửa sổ tương tự như </a:t>
              </a:r>
              <a:r>
                <a:rPr lang="vi-VN" sz="2000" i="1"/>
                <a:t>Hình 23</a:t>
              </a:r>
              <a:r>
                <a:rPr lang="vi-VN" sz="2000"/>
                <a:t>.</a:t>
              </a:r>
              <a:endParaRPr lang="en-US" sz="2000"/>
            </a:p>
          </p:txBody>
        </p:sp>
        <p:pic>
          <p:nvPicPr>
            <p:cNvPr id="2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26371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sp>
        <p:nvSpPr>
          <p:cNvPr id="24" name="TextBox 23"/>
          <p:cNvSpPr txBox="1"/>
          <p:nvPr/>
        </p:nvSpPr>
        <p:spPr>
          <a:xfrm>
            <a:off x="809760" y="3116514"/>
            <a:ext cx="7554391" cy="1015663"/>
          </a:xfrm>
          <a:prstGeom prst="rect">
            <a:avLst/>
          </a:prstGeom>
          <a:noFill/>
        </p:spPr>
        <p:txBody>
          <a:bodyPr wrap="square" rtlCol="0">
            <a:spAutoFit/>
          </a:bodyPr>
          <a:lstStyle/>
          <a:p>
            <a:pPr lvl="1" algn="just">
              <a:lnSpc>
                <a:spcPct val="150000"/>
              </a:lnSpc>
            </a:pPr>
            <a:r>
              <a:rPr lang="vi-VN" sz="2000" smtClean="0"/>
              <a:t>Em </a:t>
            </a:r>
            <a:r>
              <a:rPr lang="vi-VN" sz="2000"/>
              <a:t>nháy đúp chuột vào tên tệp để mở hoặc nháy nút phải chuột vào tên tệp và chọn </a:t>
            </a:r>
            <a:r>
              <a:rPr lang="vi-VN" sz="2000">
                <a:solidFill>
                  <a:srgbClr val="0070C0"/>
                </a:solidFill>
              </a:rPr>
              <a:t>Open file location </a:t>
            </a:r>
            <a:r>
              <a:rPr lang="vi-VN" sz="2000"/>
              <a:t>để mở thư mục lưu tệp.</a:t>
            </a:r>
            <a:endParaRPr lang="en-US" sz="2000"/>
          </a:p>
        </p:txBody>
      </p:sp>
    </p:spTree>
    <p:extLst>
      <p:ext uri="{BB962C8B-B14F-4D97-AF65-F5344CB8AC3E}">
        <p14:creationId xmlns:p14="http://schemas.microsoft.com/office/powerpoint/2010/main" val="41769634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LUYỆN TẬP</a:t>
            </a:r>
            <a:endParaRPr lang="en-US" sz="3500" b="1">
              <a:ln w="22225">
                <a:noFill/>
                <a:prstDash val="solid"/>
              </a:ln>
            </a:endParaRPr>
          </a:p>
        </p:txBody>
      </p:sp>
      <p:sp>
        <p:nvSpPr>
          <p:cNvPr id="29" name="TextBox 28"/>
          <p:cNvSpPr txBox="1"/>
          <p:nvPr/>
        </p:nvSpPr>
        <p:spPr>
          <a:xfrm>
            <a:off x="1056066" y="1297796"/>
            <a:ext cx="7031868" cy="1015663"/>
          </a:xfrm>
          <a:prstGeom prst="rect">
            <a:avLst/>
          </a:prstGeom>
          <a:noFill/>
        </p:spPr>
        <p:txBody>
          <a:bodyPr wrap="square" rtlCol="0">
            <a:spAutoFit/>
          </a:bodyPr>
          <a:lstStyle/>
          <a:p>
            <a:pPr algn="just">
              <a:lnSpc>
                <a:spcPct val="150000"/>
              </a:lnSpc>
            </a:pPr>
            <a:r>
              <a:rPr lang="en-US" sz="2000" b="1" smtClean="0">
                <a:ln w="22225">
                  <a:noFill/>
                  <a:prstDash val="solid"/>
                </a:ln>
                <a:solidFill>
                  <a:srgbClr val="C00000"/>
                </a:solidFill>
              </a:rPr>
              <a:t>Câu </a:t>
            </a:r>
            <a:r>
              <a:rPr lang="vi-VN" sz="2000" b="1" smtClean="0">
                <a:ln w="22225">
                  <a:noFill/>
                  <a:prstDash val="solid"/>
                </a:ln>
                <a:solidFill>
                  <a:srgbClr val="C00000"/>
                </a:solidFill>
              </a:rPr>
              <a:t>1</a:t>
            </a:r>
            <a:r>
              <a:rPr lang="vi-VN" sz="2000" b="1">
                <a:ln w="22225">
                  <a:noFill/>
                  <a:prstDash val="solid"/>
                </a:ln>
                <a:solidFill>
                  <a:srgbClr val="C00000"/>
                </a:solidFill>
              </a:rPr>
              <a:t>. </a:t>
            </a:r>
            <a:r>
              <a:rPr lang="vi-VN" sz="2000" b="1">
                <a:ln w="22225">
                  <a:noFill/>
                  <a:prstDash val="solid"/>
                </a:ln>
              </a:rPr>
              <a:t>Theo em, phương án nào là hợp lí để tạo cây thư mục lưu trữ các tệp của bạn An trong thư mục cá nhân?</a:t>
            </a:r>
            <a:endParaRPr lang="vi-VN" sz="2000" b="1">
              <a:ln w="22225">
                <a:noFill/>
                <a:prstDash val="solid"/>
              </a:ln>
              <a:solidFill>
                <a:srgbClr val="C00000"/>
              </a:solidFill>
            </a:endParaRPr>
          </a:p>
        </p:txBody>
      </p:sp>
      <p:pic>
        <p:nvPicPr>
          <p:cNvPr id="2" name="Picture 1"/>
          <p:cNvPicPr>
            <a:picLocks noChangeAspect="1"/>
          </p:cNvPicPr>
          <p:nvPr/>
        </p:nvPicPr>
        <p:blipFill rotWithShape="1">
          <a:blip r:embed="rId3"/>
          <a:srcRect r="67245"/>
          <a:stretch/>
        </p:blipFill>
        <p:spPr>
          <a:xfrm>
            <a:off x="1159556" y="2411918"/>
            <a:ext cx="1813469" cy="1690650"/>
          </a:xfrm>
          <a:prstGeom prst="rect">
            <a:avLst/>
          </a:prstGeom>
        </p:spPr>
      </p:pic>
      <p:pic>
        <p:nvPicPr>
          <p:cNvPr id="30" name="Picture 29"/>
          <p:cNvPicPr>
            <a:picLocks noChangeAspect="1"/>
          </p:cNvPicPr>
          <p:nvPr/>
        </p:nvPicPr>
        <p:blipFill rotWithShape="1">
          <a:blip r:embed="rId3"/>
          <a:srcRect l="33845" r="32557"/>
          <a:stretch/>
        </p:blipFill>
        <p:spPr>
          <a:xfrm>
            <a:off x="3641923" y="2410816"/>
            <a:ext cx="1860153" cy="1690650"/>
          </a:xfrm>
          <a:prstGeom prst="rect">
            <a:avLst/>
          </a:prstGeom>
        </p:spPr>
      </p:pic>
      <p:pic>
        <p:nvPicPr>
          <p:cNvPr id="31" name="Picture 30"/>
          <p:cNvPicPr>
            <a:picLocks noChangeAspect="1"/>
          </p:cNvPicPr>
          <p:nvPr/>
        </p:nvPicPr>
        <p:blipFill rotWithShape="1">
          <a:blip r:embed="rId3"/>
          <a:srcRect l="68534"/>
          <a:stretch/>
        </p:blipFill>
        <p:spPr>
          <a:xfrm>
            <a:off x="6161253" y="2410816"/>
            <a:ext cx="1742092" cy="1690650"/>
          </a:xfrm>
          <a:prstGeom prst="rect">
            <a:avLst/>
          </a:prstGeom>
        </p:spPr>
      </p:pic>
      <p:sp>
        <p:nvSpPr>
          <p:cNvPr id="3" name="TextBox 2"/>
          <p:cNvSpPr txBox="1"/>
          <p:nvPr/>
        </p:nvSpPr>
        <p:spPr>
          <a:xfrm>
            <a:off x="1159556" y="4202021"/>
            <a:ext cx="1813469" cy="400110"/>
          </a:xfrm>
          <a:prstGeom prst="rect">
            <a:avLst/>
          </a:prstGeom>
          <a:noFill/>
        </p:spPr>
        <p:txBody>
          <a:bodyPr wrap="square" rtlCol="0">
            <a:spAutoFit/>
          </a:bodyPr>
          <a:lstStyle/>
          <a:p>
            <a:pPr algn="ctr"/>
            <a:r>
              <a:rPr lang="en-US" sz="2000" smtClean="0"/>
              <a:t>A</a:t>
            </a:r>
            <a:endParaRPr lang="en-US" sz="2000"/>
          </a:p>
        </p:txBody>
      </p:sp>
      <p:sp>
        <p:nvSpPr>
          <p:cNvPr id="32" name="TextBox 31"/>
          <p:cNvSpPr txBox="1"/>
          <p:nvPr/>
        </p:nvSpPr>
        <p:spPr>
          <a:xfrm>
            <a:off x="3665264" y="4202021"/>
            <a:ext cx="1813469" cy="400110"/>
          </a:xfrm>
          <a:prstGeom prst="rect">
            <a:avLst/>
          </a:prstGeom>
          <a:noFill/>
        </p:spPr>
        <p:txBody>
          <a:bodyPr wrap="square" rtlCol="0">
            <a:spAutoFit/>
          </a:bodyPr>
          <a:lstStyle/>
          <a:p>
            <a:pPr algn="ctr"/>
            <a:r>
              <a:rPr lang="en-US" sz="2000" smtClean="0"/>
              <a:t>B</a:t>
            </a:r>
            <a:endParaRPr lang="en-US" sz="2000"/>
          </a:p>
        </p:txBody>
      </p:sp>
      <p:sp>
        <p:nvSpPr>
          <p:cNvPr id="33" name="TextBox 32"/>
          <p:cNvSpPr txBox="1"/>
          <p:nvPr/>
        </p:nvSpPr>
        <p:spPr>
          <a:xfrm>
            <a:off x="6125564" y="4202021"/>
            <a:ext cx="1813469" cy="400110"/>
          </a:xfrm>
          <a:prstGeom prst="rect">
            <a:avLst/>
          </a:prstGeom>
          <a:noFill/>
        </p:spPr>
        <p:txBody>
          <a:bodyPr wrap="square" rtlCol="0">
            <a:spAutoFit/>
          </a:bodyPr>
          <a:lstStyle/>
          <a:p>
            <a:pPr algn="ctr"/>
            <a:r>
              <a:rPr lang="en-US" sz="2000"/>
              <a:t>C</a:t>
            </a:r>
          </a:p>
        </p:txBody>
      </p:sp>
      <p:sp>
        <p:nvSpPr>
          <p:cNvPr id="4" name="Oval 3"/>
          <p:cNvSpPr/>
          <p:nvPr/>
        </p:nvSpPr>
        <p:spPr>
          <a:xfrm>
            <a:off x="4319585" y="4149663"/>
            <a:ext cx="504825" cy="5048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2027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32" grpId="0"/>
      <p:bldP spid="3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LUYỆN TẬP</a:t>
            </a:r>
            <a:endParaRPr lang="en-US" sz="3500" b="1">
              <a:ln w="22225">
                <a:noFill/>
                <a:prstDash val="solid"/>
              </a:ln>
            </a:endParaRPr>
          </a:p>
        </p:txBody>
      </p:sp>
      <p:sp>
        <p:nvSpPr>
          <p:cNvPr id="29" name="TextBox 28"/>
          <p:cNvSpPr txBox="1"/>
          <p:nvPr/>
        </p:nvSpPr>
        <p:spPr>
          <a:xfrm>
            <a:off x="1233866" y="1983099"/>
            <a:ext cx="3249234" cy="1938992"/>
          </a:xfrm>
          <a:prstGeom prst="rect">
            <a:avLst/>
          </a:prstGeom>
          <a:noFill/>
        </p:spPr>
        <p:txBody>
          <a:bodyPr wrap="square" rtlCol="0">
            <a:spAutoFit/>
          </a:bodyPr>
          <a:lstStyle/>
          <a:p>
            <a:pPr algn="just">
              <a:lnSpc>
                <a:spcPct val="150000"/>
              </a:lnSpc>
            </a:pPr>
            <a:r>
              <a:rPr lang="en-US" sz="2000" b="1" smtClean="0">
                <a:ln w="22225">
                  <a:noFill/>
                  <a:prstDash val="solid"/>
                </a:ln>
                <a:solidFill>
                  <a:srgbClr val="C00000"/>
                </a:solidFill>
              </a:rPr>
              <a:t>Câu </a:t>
            </a:r>
            <a:r>
              <a:rPr lang="vi-VN" sz="2000" b="1" smtClean="0">
                <a:ln w="22225">
                  <a:noFill/>
                  <a:prstDash val="solid"/>
                </a:ln>
                <a:solidFill>
                  <a:srgbClr val="C00000"/>
                </a:solidFill>
              </a:rPr>
              <a:t>2</a:t>
            </a:r>
            <a:r>
              <a:rPr lang="vi-VN" sz="2000" b="1">
                <a:ln w="22225">
                  <a:noFill/>
                  <a:prstDash val="solid"/>
                </a:ln>
                <a:solidFill>
                  <a:srgbClr val="C00000"/>
                </a:solidFill>
              </a:rPr>
              <a:t>. </a:t>
            </a:r>
            <a:r>
              <a:rPr lang="vi-VN" sz="2000" b="1">
                <a:ln w="22225">
                  <a:noFill/>
                  <a:prstDash val="solid"/>
                </a:ln>
              </a:rPr>
              <a:t>Em hãy thực hành tạo cây thư mục trên máy tính theo phương án em đã chọn ở Câu 1.</a:t>
            </a:r>
          </a:p>
        </p:txBody>
      </p:sp>
      <p:pic>
        <p:nvPicPr>
          <p:cNvPr id="5" name="Picture 4"/>
          <p:cNvPicPr>
            <a:picLocks noChangeAspect="1"/>
          </p:cNvPicPr>
          <p:nvPr/>
        </p:nvPicPr>
        <p:blipFill>
          <a:blip r:embed="rId3"/>
          <a:stretch>
            <a:fillRect/>
          </a:stretch>
        </p:blipFill>
        <p:spPr>
          <a:xfrm>
            <a:off x="4688106" y="1519412"/>
            <a:ext cx="2803447" cy="2866367"/>
          </a:xfrm>
          <a:prstGeom prst="rect">
            <a:avLst/>
          </a:prstGeom>
        </p:spPr>
      </p:pic>
    </p:spTree>
    <p:extLst>
      <p:ext uri="{BB962C8B-B14F-4D97-AF65-F5344CB8AC3E}">
        <p14:creationId xmlns:p14="http://schemas.microsoft.com/office/powerpoint/2010/main" val="18022613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2">
            <a:hlinkClick r:id="rId3" action="ppaction://hlinksldjump"/>
            <a:extLst>
              <a:ext uri="{FF2B5EF4-FFF2-40B4-BE49-F238E27FC236}">
                <a16:creationId xmlns:a16="http://schemas.microsoft.com/office/drawing/2014/main" id="{E96605D0-08D9-2826-4282-B0222F360F8C}"/>
              </a:ext>
            </a:extLst>
          </p:cNvPr>
          <p:cNvSpPr/>
          <p:nvPr/>
        </p:nvSpPr>
        <p:spPr>
          <a:xfrm rot="706335">
            <a:off x="2266193" y="1018979"/>
            <a:ext cx="1326215" cy="38626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0" name="1">
            <a:hlinkClick r:id="rId10" action="ppaction://hlinksldjump"/>
            <a:extLst>
              <a:ext uri="{FF2B5EF4-FFF2-40B4-BE49-F238E27FC236}">
                <a16:creationId xmlns:a16="http://schemas.microsoft.com/office/drawing/2014/main" id="{06FA76DB-F7B5-94F5-945C-511ECA613A99}"/>
              </a:ext>
            </a:extLst>
          </p:cNvPr>
          <p:cNvSpPr/>
          <p:nvPr/>
        </p:nvSpPr>
        <p:spPr>
          <a:xfrm rot="706335">
            <a:off x="648895" y="1018979"/>
            <a:ext cx="1326215" cy="38626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3">
            <a:hlinkClick r:id="rId13" action="ppaction://hlinksldjump"/>
            <a:extLst>
              <a:ext uri="{FF2B5EF4-FFF2-40B4-BE49-F238E27FC236}">
                <a16:creationId xmlns:a16="http://schemas.microsoft.com/office/drawing/2014/main" id="{9D495621-9160-577F-215C-7C473D557729}"/>
              </a:ext>
            </a:extLst>
          </p:cNvPr>
          <p:cNvSpPr/>
          <p:nvPr/>
        </p:nvSpPr>
        <p:spPr>
          <a:xfrm rot="706335">
            <a:off x="3883492" y="1018980"/>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5">
            <a:hlinkClick r:id="rId16" action="ppaction://hlinksldjump"/>
            <a:extLst>
              <a:ext uri="{FF2B5EF4-FFF2-40B4-BE49-F238E27FC236}">
                <a16:creationId xmlns:a16="http://schemas.microsoft.com/office/drawing/2014/main" id="{757A1617-817E-E487-40E7-A15859CF9BDB}"/>
              </a:ext>
            </a:extLst>
          </p:cNvPr>
          <p:cNvSpPr/>
          <p:nvPr/>
        </p:nvSpPr>
        <p:spPr>
          <a:xfrm rot="706335">
            <a:off x="7118086" y="1018980"/>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3" name="4">
            <a:hlinkClick r:id="rId19" action="ppaction://hlinksldjump"/>
            <a:extLst>
              <a:ext uri="{FF2B5EF4-FFF2-40B4-BE49-F238E27FC236}">
                <a16:creationId xmlns:a16="http://schemas.microsoft.com/office/drawing/2014/main" id="{A825CE4E-0F93-8E09-4C7D-50C41B468BB2}"/>
              </a:ext>
            </a:extLst>
          </p:cNvPr>
          <p:cNvSpPr/>
          <p:nvPr/>
        </p:nvSpPr>
        <p:spPr>
          <a:xfrm rot="706335">
            <a:off x="5500789" y="1018979"/>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4" name="Freeform 5">
            <a:extLst>
              <a:ext uri="{FF2B5EF4-FFF2-40B4-BE49-F238E27FC236}">
                <a16:creationId xmlns:a16="http://schemas.microsoft.com/office/drawing/2014/main" id="{7C1F2F5B-3657-205D-D610-66F6BC9AC9AA}"/>
              </a:ext>
            </a:extLst>
          </p:cNvPr>
          <p:cNvSpPr/>
          <p:nvPr/>
        </p:nvSpPr>
        <p:spPr>
          <a:xfrm>
            <a:off x="3300010" y="3787431"/>
            <a:ext cx="2924975" cy="967344"/>
          </a:xfrm>
          <a:custGeom>
            <a:avLst/>
            <a:gdLst/>
            <a:ahLst/>
            <a:cxnLst/>
            <a:rect l="l" t="t" r="r" b="b"/>
            <a:pathLst>
              <a:path w="4963725" h="3009258">
                <a:moveTo>
                  <a:pt x="0" y="0"/>
                </a:moveTo>
                <a:lnTo>
                  <a:pt x="4963724" y="0"/>
                </a:lnTo>
                <a:lnTo>
                  <a:pt x="4963724" y="3009258"/>
                </a:lnTo>
                <a:lnTo>
                  <a:pt x="0" y="300925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pic>
        <p:nvPicPr>
          <p:cNvPr id="15" name="Graphic 20" descr="Back with solid fill">
            <a:hlinkClick r:id="rId24" action="ppaction://hlinksldjump"/>
            <a:extLst>
              <a:ext uri="{FF2B5EF4-FFF2-40B4-BE49-F238E27FC236}">
                <a16:creationId xmlns:a16="http://schemas.microsoft.com/office/drawing/2014/main" id="{0F1FA73D-6874-B769-A9B2-454CDB2D3A9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7429500" y="3546030"/>
            <a:ext cx="1352608" cy="1352608"/>
          </a:xfrm>
          <a:prstGeom prst="rect">
            <a:avLst/>
          </a:prstGeom>
        </p:spPr>
      </p:pic>
      <p:sp>
        <p:nvSpPr>
          <p:cNvPr id="16" name="1">
            <a:extLst>
              <a:ext uri="{FF2B5EF4-FFF2-40B4-BE49-F238E27FC236}">
                <a16:creationId xmlns:a16="http://schemas.microsoft.com/office/drawing/2014/main" id="{5C26BD17-2FE3-B865-8953-AF39CCC61503}"/>
              </a:ext>
            </a:extLst>
          </p:cNvPr>
          <p:cNvSpPr/>
          <p:nvPr/>
        </p:nvSpPr>
        <p:spPr>
          <a:xfrm rot="10649425">
            <a:off x="3914416" y="3601597"/>
            <a:ext cx="1696158" cy="69842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7" name="vn 2">
            <a:extLst>
              <a:ext uri="{FF2B5EF4-FFF2-40B4-BE49-F238E27FC236}">
                <a16:creationId xmlns:a16="http://schemas.microsoft.com/office/drawing/2014/main" id="{94D76F8E-FC80-2D61-EA0D-1FE3899FA777}"/>
              </a:ext>
            </a:extLst>
          </p:cNvPr>
          <p:cNvSpPr/>
          <p:nvPr/>
        </p:nvSpPr>
        <p:spPr>
          <a:xfrm rot="11277162">
            <a:off x="3993769" y="3536194"/>
            <a:ext cx="1537450" cy="631588"/>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8" name="vn 3">
            <a:extLst>
              <a:ext uri="{FF2B5EF4-FFF2-40B4-BE49-F238E27FC236}">
                <a16:creationId xmlns:a16="http://schemas.microsoft.com/office/drawing/2014/main" id="{141DAAAE-1F66-4C95-7167-7E26DC884694}"/>
              </a:ext>
            </a:extLst>
          </p:cNvPr>
          <p:cNvSpPr/>
          <p:nvPr/>
        </p:nvSpPr>
        <p:spPr>
          <a:xfrm rot="10800000">
            <a:off x="3738056" y="3540178"/>
            <a:ext cx="1555153" cy="67919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9" name="vn4">
            <a:extLst>
              <a:ext uri="{FF2B5EF4-FFF2-40B4-BE49-F238E27FC236}">
                <a16:creationId xmlns:a16="http://schemas.microsoft.com/office/drawing/2014/main" id="{F962730D-0031-D43D-2482-2E56F89E0274}"/>
              </a:ext>
            </a:extLst>
          </p:cNvPr>
          <p:cNvSpPr/>
          <p:nvPr/>
        </p:nvSpPr>
        <p:spPr>
          <a:xfrm rot="10800000">
            <a:off x="4150960" y="3399759"/>
            <a:ext cx="1531010" cy="802069"/>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0" name="vn5">
            <a:extLst>
              <a:ext uri="{FF2B5EF4-FFF2-40B4-BE49-F238E27FC236}">
                <a16:creationId xmlns:a16="http://schemas.microsoft.com/office/drawing/2014/main" id="{97252BB7-9AB4-F4E2-8672-6D00463E45D1}"/>
              </a:ext>
            </a:extLst>
          </p:cNvPr>
          <p:cNvSpPr/>
          <p:nvPr/>
        </p:nvSpPr>
        <p:spPr>
          <a:xfrm rot="10593317">
            <a:off x="3581841" y="3420937"/>
            <a:ext cx="2008354" cy="790544"/>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VN" dirty="0"/>
          </a:p>
        </p:txBody>
      </p:sp>
      <p:sp>
        <p:nvSpPr>
          <p:cNvPr id="21" name="Can 20">
            <a:extLst>
              <a:ext uri="{FF2B5EF4-FFF2-40B4-BE49-F238E27FC236}">
                <a16:creationId xmlns:a16="http://schemas.microsoft.com/office/drawing/2014/main" id="{94DC7E6C-547F-DDAD-2457-8B45532864E5}"/>
              </a:ext>
            </a:extLst>
          </p:cNvPr>
          <p:cNvSpPr/>
          <p:nvPr/>
        </p:nvSpPr>
        <p:spPr>
          <a:xfrm>
            <a:off x="4515633" y="2379216"/>
            <a:ext cx="493727" cy="1603821"/>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2" name="Picture 2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flipH="1">
            <a:off x="417533" y="2201416"/>
            <a:ext cx="2170576" cy="2731679"/>
          </a:xfrm>
          <a:prstGeom prst="rect">
            <a:avLst/>
          </a:prstGeom>
        </p:spPr>
      </p:pic>
      <p:sp>
        <p:nvSpPr>
          <p:cNvPr id="24" name="TextBox 23"/>
          <p:cNvSpPr txBox="1"/>
          <p:nvPr/>
        </p:nvSpPr>
        <p:spPr>
          <a:xfrm>
            <a:off x="0" y="341422"/>
            <a:ext cx="9144000" cy="477054"/>
          </a:xfrm>
          <a:prstGeom prst="rect">
            <a:avLst/>
          </a:prstGeom>
          <a:noFill/>
        </p:spPr>
        <p:txBody>
          <a:bodyPr wrap="square" rtlCol="0">
            <a:spAutoFit/>
          </a:bodyPr>
          <a:lstStyle/>
          <a:p>
            <a:pPr algn="ctr"/>
            <a:r>
              <a:rPr lang="en-US" sz="2500" b="1" smtClean="0">
                <a:ln w="22225">
                  <a:noFill/>
                  <a:prstDash val="solid"/>
                </a:ln>
              </a:rPr>
              <a:t>TRÒ CHƠI NÉM VÒNG</a:t>
            </a:r>
            <a:endParaRPr lang="en-US" sz="2500" b="1">
              <a:ln w="22225">
                <a:noFill/>
                <a:prstDash val="solid"/>
              </a:ln>
            </a:endParaRPr>
          </a:p>
        </p:txBody>
      </p:sp>
    </p:spTree>
    <p:extLst>
      <p:ext uri="{BB962C8B-B14F-4D97-AF65-F5344CB8AC3E}">
        <p14:creationId xmlns:p14="http://schemas.microsoft.com/office/powerpoint/2010/main" val="89745992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9"/>
                                        </p:tgtEl>
                                        <p:attrNameLst>
                                          <p:attrName>r</p:attrName>
                                        </p:attrNameLst>
                                      </p:cBhvr>
                                    </p:animRot>
                                    <p:animRot by="-240000">
                                      <p:cBhvr>
                                        <p:cTn id="13" dur="100" fill="hold">
                                          <p:stCondLst>
                                            <p:cond delay="100"/>
                                          </p:stCondLst>
                                        </p:cTn>
                                        <p:tgtEl>
                                          <p:spTgt spid="9"/>
                                        </p:tgtEl>
                                        <p:attrNameLst>
                                          <p:attrName>r</p:attrName>
                                        </p:attrNameLst>
                                      </p:cBhvr>
                                    </p:animRot>
                                    <p:animRot by="240000">
                                      <p:cBhvr>
                                        <p:cTn id="14" dur="100" fill="hold">
                                          <p:stCondLst>
                                            <p:cond delay="200"/>
                                          </p:stCondLst>
                                        </p:cTn>
                                        <p:tgtEl>
                                          <p:spTgt spid="9"/>
                                        </p:tgtEl>
                                        <p:attrNameLst>
                                          <p:attrName>r</p:attrName>
                                        </p:attrNameLst>
                                      </p:cBhvr>
                                    </p:animRot>
                                    <p:animRot by="-240000">
                                      <p:cBhvr>
                                        <p:cTn id="15" dur="100" fill="hold">
                                          <p:stCondLst>
                                            <p:cond delay="300"/>
                                          </p:stCondLst>
                                        </p:cTn>
                                        <p:tgtEl>
                                          <p:spTgt spid="9"/>
                                        </p:tgtEl>
                                        <p:attrNameLst>
                                          <p:attrName>r</p:attrName>
                                        </p:attrNameLst>
                                      </p:cBhvr>
                                    </p:animRot>
                                    <p:animRot by="120000">
                                      <p:cBhvr>
                                        <p:cTn id="16" dur="100" fill="hold">
                                          <p:stCondLst>
                                            <p:cond delay="400"/>
                                          </p:stCondLst>
                                        </p:cTn>
                                        <p:tgtEl>
                                          <p:spTgt spid="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11"/>
                                        </p:tgtEl>
                                        <p:attrNameLst>
                                          <p:attrName>r</p:attrName>
                                        </p:attrNameLst>
                                      </p:cBhvr>
                                    </p:animRot>
                                    <p:animRot by="-240000">
                                      <p:cBhvr>
                                        <p:cTn id="19" dur="100" fill="hold">
                                          <p:stCondLst>
                                            <p:cond delay="100"/>
                                          </p:stCondLst>
                                        </p:cTn>
                                        <p:tgtEl>
                                          <p:spTgt spid="11"/>
                                        </p:tgtEl>
                                        <p:attrNameLst>
                                          <p:attrName>r</p:attrName>
                                        </p:attrNameLst>
                                      </p:cBhvr>
                                    </p:animRot>
                                    <p:animRot by="240000">
                                      <p:cBhvr>
                                        <p:cTn id="20" dur="100" fill="hold">
                                          <p:stCondLst>
                                            <p:cond delay="200"/>
                                          </p:stCondLst>
                                        </p:cTn>
                                        <p:tgtEl>
                                          <p:spTgt spid="11"/>
                                        </p:tgtEl>
                                        <p:attrNameLst>
                                          <p:attrName>r</p:attrName>
                                        </p:attrNameLst>
                                      </p:cBhvr>
                                    </p:animRot>
                                    <p:animRot by="-240000">
                                      <p:cBhvr>
                                        <p:cTn id="21" dur="100" fill="hold">
                                          <p:stCondLst>
                                            <p:cond delay="300"/>
                                          </p:stCondLst>
                                        </p:cTn>
                                        <p:tgtEl>
                                          <p:spTgt spid="11"/>
                                        </p:tgtEl>
                                        <p:attrNameLst>
                                          <p:attrName>r</p:attrName>
                                        </p:attrNameLst>
                                      </p:cBhvr>
                                    </p:animRot>
                                    <p:animRot by="120000">
                                      <p:cBhvr>
                                        <p:cTn id="22" dur="100" fill="hold">
                                          <p:stCondLst>
                                            <p:cond delay="4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0" fill="hold">
                                          <p:stCondLst>
                                            <p:cond delay="0"/>
                                          </p:stCondLst>
                                        </p:cTn>
                                        <p:tgtEl>
                                          <p:spTgt spid="13"/>
                                        </p:tgtEl>
                                        <p:attrNameLst>
                                          <p:attrName>r</p:attrName>
                                        </p:attrNameLst>
                                      </p:cBhvr>
                                    </p:animRot>
                                    <p:animRot by="-240000">
                                      <p:cBhvr>
                                        <p:cTn id="25" dur="100" fill="hold">
                                          <p:stCondLst>
                                            <p:cond delay="100"/>
                                          </p:stCondLst>
                                        </p:cTn>
                                        <p:tgtEl>
                                          <p:spTgt spid="13"/>
                                        </p:tgtEl>
                                        <p:attrNameLst>
                                          <p:attrName>r</p:attrName>
                                        </p:attrNameLst>
                                      </p:cBhvr>
                                    </p:animRot>
                                    <p:animRot by="240000">
                                      <p:cBhvr>
                                        <p:cTn id="26" dur="100" fill="hold">
                                          <p:stCondLst>
                                            <p:cond delay="200"/>
                                          </p:stCondLst>
                                        </p:cTn>
                                        <p:tgtEl>
                                          <p:spTgt spid="13"/>
                                        </p:tgtEl>
                                        <p:attrNameLst>
                                          <p:attrName>r</p:attrName>
                                        </p:attrNameLst>
                                      </p:cBhvr>
                                    </p:animRot>
                                    <p:animRot by="-240000">
                                      <p:cBhvr>
                                        <p:cTn id="27" dur="100" fill="hold">
                                          <p:stCondLst>
                                            <p:cond delay="300"/>
                                          </p:stCondLst>
                                        </p:cTn>
                                        <p:tgtEl>
                                          <p:spTgt spid="13"/>
                                        </p:tgtEl>
                                        <p:attrNameLst>
                                          <p:attrName>r</p:attrName>
                                        </p:attrNameLst>
                                      </p:cBhvr>
                                    </p:animRot>
                                    <p:animRot by="120000">
                                      <p:cBhvr>
                                        <p:cTn id="28" dur="100" fill="hold">
                                          <p:stCondLst>
                                            <p:cond delay="400"/>
                                          </p:stCondLst>
                                        </p:cTn>
                                        <p:tgtEl>
                                          <p:spTgt spid="13"/>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12"/>
                                        </p:tgtEl>
                                        <p:attrNameLst>
                                          <p:attrName>r</p:attrName>
                                        </p:attrNameLst>
                                      </p:cBhvr>
                                    </p:animRot>
                                    <p:animRot by="-240000">
                                      <p:cBhvr>
                                        <p:cTn id="31" dur="100" fill="hold">
                                          <p:stCondLst>
                                            <p:cond delay="100"/>
                                          </p:stCondLst>
                                        </p:cTn>
                                        <p:tgtEl>
                                          <p:spTgt spid="12"/>
                                        </p:tgtEl>
                                        <p:attrNameLst>
                                          <p:attrName>r</p:attrName>
                                        </p:attrNameLst>
                                      </p:cBhvr>
                                    </p:animRot>
                                    <p:animRot by="240000">
                                      <p:cBhvr>
                                        <p:cTn id="32" dur="100" fill="hold">
                                          <p:stCondLst>
                                            <p:cond delay="200"/>
                                          </p:stCondLst>
                                        </p:cTn>
                                        <p:tgtEl>
                                          <p:spTgt spid="12"/>
                                        </p:tgtEl>
                                        <p:attrNameLst>
                                          <p:attrName>r</p:attrName>
                                        </p:attrNameLst>
                                      </p:cBhvr>
                                    </p:animRot>
                                    <p:animRot by="-240000">
                                      <p:cBhvr>
                                        <p:cTn id="33" dur="100" fill="hold">
                                          <p:stCondLst>
                                            <p:cond delay="300"/>
                                          </p:stCondLst>
                                        </p:cTn>
                                        <p:tgtEl>
                                          <p:spTgt spid="12"/>
                                        </p:tgtEl>
                                        <p:attrNameLst>
                                          <p:attrName>r</p:attrName>
                                        </p:attrNameLst>
                                      </p:cBhvr>
                                    </p:animRot>
                                    <p:animRot by="120000">
                                      <p:cBhvr>
                                        <p:cTn id="34" dur="100" fill="hold">
                                          <p:stCondLst>
                                            <p:cond delay="4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withEffect">
                                  <p:stCondLst>
                                    <p:cond delay="0"/>
                                  </p:stCondLst>
                                  <p:childTnLst>
                                    <p:animEffect transition="out" filter="fade">
                                      <p:cBhvr>
                                        <p:cTn id="39" dur="250"/>
                                        <p:tgtEl>
                                          <p:spTgt spid="10"/>
                                        </p:tgtEl>
                                      </p:cBhvr>
                                    </p:animEffect>
                                    <p:set>
                                      <p:cBhvr>
                                        <p:cTn id="40" dur="1" fill="hold">
                                          <p:stCondLst>
                                            <p:cond delay="249"/>
                                          </p:stCondLst>
                                        </p:cTn>
                                        <p:tgtEl>
                                          <p:spTgt spid="10"/>
                                        </p:tgtEl>
                                        <p:attrNameLst>
                                          <p:attrName>style.visibility</p:attrName>
                                        </p:attrNameLst>
                                      </p:cBhvr>
                                      <p:to>
                                        <p:strVal val="hidden"/>
                                      </p:to>
                                    </p:set>
                                  </p:childTnLst>
                                </p:cTn>
                              </p:par>
                            </p:childTnLst>
                          </p:cTn>
                        </p:par>
                        <p:par>
                          <p:cTn id="41" fill="hold">
                            <p:stCondLst>
                              <p:cond delay="250"/>
                            </p:stCondLst>
                            <p:childTnLst>
                              <p:par>
                                <p:cTn id="42" presetID="2" presetClass="entr" presetSubtype="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p:stCondLst>
                              <p:cond delay="500"/>
                            </p:stCondLst>
                            <p:childTnLst>
                              <p:par>
                                <p:cTn id="53" presetID="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par>
                          <p:cTn id="63" fill="hold">
                            <p:stCondLst>
                              <p:cond delay="500"/>
                            </p:stCondLst>
                            <p:childTnLst>
                              <p:par>
                                <p:cTn id="64" presetID="2" presetClass="entr" presetSubtype="1"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par>
                          <p:cTn id="74" fill="hold">
                            <p:stCondLst>
                              <p:cond delay="500"/>
                            </p:stCondLst>
                            <p:childTnLst>
                              <p:par>
                                <p:cTn id="75" presetID="2" presetClass="entr" presetSubtype="1"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3"/>
                  </p:tgtEl>
                </p:cond>
              </p:nextCondLst>
            </p:seq>
            <p:seq concurrent="1" nextAc="seek">
              <p:cTn id="79" restart="whenNotActive" fill="hold" evtFilter="cancelBubble" nodeType="interactiveSeq">
                <p:stCondLst>
                  <p:cond evt="onClick" delay="0">
                    <p:tgtEl>
                      <p:spTgt spid="12"/>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2"/>
                                        </p:tgtEl>
                                      </p:cBhvr>
                                    </p:animEffect>
                                    <p:set>
                                      <p:cBhvr>
                                        <p:cTn id="84" dur="1" fill="hold">
                                          <p:stCondLst>
                                            <p:cond delay="499"/>
                                          </p:stCondLst>
                                        </p:cTn>
                                        <p:tgtEl>
                                          <p:spTgt spid="12"/>
                                        </p:tgtEl>
                                        <p:attrNameLst>
                                          <p:attrName>style.visibility</p:attrName>
                                        </p:attrNameLst>
                                      </p:cBhvr>
                                      <p:to>
                                        <p:strVal val="hidden"/>
                                      </p:to>
                                    </p:set>
                                  </p:childTnLst>
                                </p:cTn>
                              </p:par>
                            </p:childTnLst>
                          </p:cTn>
                        </p:par>
                        <p:par>
                          <p:cTn id="85" fill="hold">
                            <p:stCondLst>
                              <p:cond delay="500"/>
                            </p:stCondLst>
                            <p:childTnLst>
                              <p:par>
                                <p:cTn id="86" presetID="2" presetClass="entr" presetSubtype="1"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1: </a:t>
            </a:r>
            <a:r>
              <a:rPr lang="vi-VN" sz="2000"/>
              <a:t>Tệp </a:t>
            </a:r>
            <a:r>
              <a:rPr lang="vi-VN" sz="2000">
                <a:solidFill>
                  <a:srgbClr val="C00000"/>
                </a:solidFill>
              </a:rPr>
              <a:t>Chua-Mot-Cot.jpg</a:t>
            </a:r>
            <a:r>
              <a:rPr lang="vi-VN" sz="2000"/>
              <a:t> cần được sắp xếp vào thư mục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Thư mục văn bản.</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Thư mục ảnh.</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C. Thư mục video.</a:t>
            </a:r>
            <a:endParaRPr lang="en-US" sz="2000"/>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Thư mục trình chiếu.</a:t>
            </a:r>
            <a:endParaRPr lang="en-US" sz="2000"/>
          </a:p>
        </p:txBody>
      </p:sp>
      <p:sp>
        <p:nvSpPr>
          <p:cNvPr id="27" name="Google Shape;288;p3"/>
          <p:cNvSpPr/>
          <p:nvPr/>
        </p:nvSpPr>
        <p:spPr>
          <a:xfrm>
            <a:off x="586056" y="3426079"/>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Thư mục ảnh.</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788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KHỞI ĐỘNG</a:t>
            </a:r>
            <a:endParaRPr lang="en-US" sz="3500" b="1">
              <a:ln w="22225">
                <a:noFill/>
                <a:prstDash val="solid"/>
              </a:ln>
            </a:endParaRPr>
          </a:p>
        </p:txBody>
      </p:sp>
      <p:pic>
        <p:nvPicPr>
          <p:cNvPr id="3074" name="Picture 2" descr="https://static.vecteezy.com/system/resources/thumbnails/020/376/399/small_2x/family-tree-with-younger-and-older-generations-genealogical-tree-with-relatives-and-ancestors-illustration-v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355" y="1526557"/>
            <a:ext cx="3576296" cy="238419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3076" name="Picture 4" descr="https://informationtechnologyja.wordpress.com/wp-content/uploads/2019/09/presentation4.jpg?w=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285" y="1526557"/>
            <a:ext cx="3178929" cy="238419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707528" y="4085339"/>
            <a:ext cx="1885950" cy="400110"/>
          </a:xfrm>
          <a:prstGeom prst="rect">
            <a:avLst/>
          </a:prstGeom>
          <a:noFill/>
        </p:spPr>
        <p:txBody>
          <a:bodyPr wrap="square" rtlCol="0">
            <a:spAutoFit/>
          </a:bodyPr>
          <a:lstStyle/>
          <a:p>
            <a:pPr algn="ctr"/>
            <a:r>
              <a:rPr lang="en-US" sz="2000" smtClean="0">
                <a:ln w="22225">
                  <a:noFill/>
                  <a:prstDash val="solid"/>
                </a:ln>
              </a:rPr>
              <a:t>Sơ đồ gia đình</a:t>
            </a:r>
            <a:endParaRPr lang="en-US" sz="2000">
              <a:ln w="22225">
                <a:noFill/>
                <a:prstDash val="solid"/>
              </a:ln>
            </a:endParaRPr>
          </a:p>
        </p:txBody>
      </p:sp>
      <p:sp>
        <p:nvSpPr>
          <p:cNvPr id="30" name="TextBox 29"/>
          <p:cNvSpPr txBox="1"/>
          <p:nvPr/>
        </p:nvSpPr>
        <p:spPr>
          <a:xfrm>
            <a:off x="4755635" y="4085340"/>
            <a:ext cx="3674228" cy="400110"/>
          </a:xfrm>
          <a:prstGeom prst="rect">
            <a:avLst/>
          </a:prstGeom>
          <a:noFill/>
        </p:spPr>
        <p:txBody>
          <a:bodyPr wrap="square" rtlCol="0">
            <a:spAutoFit/>
          </a:bodyPr>
          <a:lstStyle/>
          <a:p>
            <a:pPr algn="ctr"/>
            <a:r>
              <a:rPr lang="en-US" sz="2000" smtClean="0">
                <a:ln w="22225">
                  <a:noFill/>
                  <a:prstDash val="solid"/>
                </a:ln>
              </a:rPr>
              <a:t>Sơ đồ thư mục trong máy tính</a:t>
            </a:r>
            <a:endParaRPr lang="en-US" sz="2000">
              <a:ln w="22225">
                <a:noFill/>
                <a:prstDash val="solid"/>
              </a:ln>
            </a:endParaRPr>
          </a:p>
        </p:txBody>
      </p:sp>
    </p:spTree>
    <p:extLst>
      <p:ext uri="{BB962C8B-B14F-4D97-AF65-F5344CB8AC3E}">
        <p14:creationId xmlns:p14="http://schemas.microsoft.com/office/powerpoint/2010/main" val="35897619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fill="hold"/>
                                        <p:tgtEl>
                                          <p:spTgt spid="3076"/>
                                        </p:tgtEl>
                                        <p:attrNameLst>
                                          <p:attrName>ppt_w</p:attrName>
                                        </p:attrNameLst>
                                      </p:cBhvr>
                                      <p:tavLst>
                                        <p:tav tm="0">
                                          <p:val>
                                            <p:fltVal val="0"/>
                                          </p:val>
                                        </p:tav>
                                        <p:tav tm="100000">
                                          <p:val>
                                            <p:strVal val="#ppt_w"/>
                                          </p:val>
                                        </p:tav>
                                      </p:tavLst>
                                    </p:anim>
                                    <p:anim calcmode="lin" valueType="num">
                                      <p:cBhvr>
                                        <p:cTn id="20" dur="500" fill="hold"/>
                                        <p:tgtEl>
                                          <p:spTgt spid="3076"/>
                                        </p:tgtEl>
                                        <p:attrNameLst>
                                          <p:attrName>ppt_h</p:attrName>
                                        </p:attrNameLst>
                                      </p:cBhvr>
                                      <p:tavLst>
                                        <p:tav tm="0">
                                          <p:val>
                                            <p:fltVal val="0"/>
                                          </p:val>
                                        </p:tav>
                                        <p:tav tm="100000">
                                          <p:val>
                                            <p:strVal val="#ppt_h"/>
                                          </p:val>
                                        </p:tav>
                                      </p:tavLst>
                                    </p:anim>
                                    <p:animEffect transition="in" filter="fade">
                                      <p:cBhvr>
                                        <p:cTn id="21" dur="500"/>
                                        <p:tgtEl>
                                          <p:spTgt spid="307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80009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2: </a:t>
            </a:r>
            <a:r>
              <a:rPr lang="vi-VN" sz="2000"/>
              <a:t>Phát biểu nào sau đây </a:t>
            </a:r>
            <a:r>
              <a:rPr lang="vi-VN" sz="2000" b="1"/>
              <a:t>sai</a:t>
            </a:r>
            <a:r>
              <a:rPr lang="vi-VN" sz="2000"/>
              <a:t>?</a:t>
            </a:r>
            <a:endParaRPr sz="2000"/>
          </a:p>
        </p:txBody>
      </p:sp>
      <p:sp>
        <p:nvSpPr>
          <p:cNvPr id="23" name="Google Shape;284;p3"/>
          <p:cNvSpPr/>
          <p:nvPr/>
        </p:nvSpPr>
        <p:spPr>
          <a:xfrm>
            <a:off x="586095" y="1466861"/>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Các tệp được sắp xếp trong các thư mục để dễ quản lí và tìm kiếm.</a:t>
            </a:r>
            <a:endParaRPr sz="2000"/>
          </a:p>
        </p:txBody>
      </p:sp>
      <p:sp>
        <p:nvSpPr>
          <p:cNvPr id="24" name="Google Shape;285;p3"/>
          <p:cNvSpPr/>
          <p:nvPr/>
        </p:nvSpPr>
        <p:spPr>
          <a:xfrm>
            <a:off x="586096" y="3141468"/>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Tên thư mục hoặc tệp cần </a:t>
            </a:r>
            <a:endParaRPr lang="en-US" sz="2000" smtClean="0"/>
          </a:p>
          <a:p>
            <a:pPr algn="ctr">
              <a:lnSpc>
                <a:spcPct val="150000"/>
              </a:lnSpc>
              <a:buSzPts val="3200"/>
            </a:pPr>
            <a:r>
              <a:rPr lang="vi-VN" sz="2000" smtClean="0"/>
              <a:t>rõ </a:t>
            </a:r>
            <a:r>
              <a:rPr lang="vi-VN" sz="2000"/>
              <a:t>ràng, gợi nhớ nội dung của thư mục hoặc tệp.</a:t>
            </a:r>
            <a:endParaRPr lang="en-US" sz="2000"/>
          </a:p>
        </p:txBody>
      </p:sp>
      <p:sp>
        <p:nvSpPr>
          <p:cNvPr id="25" name="Google Shape;286;p3"/>
          <p:cNvSpPr/>
          <p:nvPr/>
        </p:nvSpPr>
        <p:spPr>
          <a:xfrm>
            <a:off x="4702664" y="1466861"/>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C. Số lượng các tệp và thư mục trong một máy tính rất lớn.</a:t>
            </a:r>
            <a:endParaRPr lang="en-US" sz="2000"/>
          </a:p>
        </p:txBody>
      </p:sp>
      <p:sp>
        <p:nvSpPr>
          <p:cNvPr id="26" name="Google Shape;287;p3"/>
          <p:cNvSpPr/>
          <p:nvPr/>
        </p:nvSpPr>
        <p:spPr>
          <a:xfrm>
            <a:off x="4702664" y="3141468"/>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Trong một thư mục có thể có nhiều tệp cùng tên.</a:t>
            </a:r>
            <a:endParaRPr lang="en-US" sz="2000"/>
          </a:p>
        </p:txBody>
      </p:sp>
      <p:sp>
        <p:nvSpPr>
          <p:cNvPr id="27" name="Google Shape;288;p3"/>
          <p:cNvSpPr/>
          <p:nvPr/>
        </p:nvSpPr>
        <p:spPr>
          <a:xfrm>
            <a:off x="4702625" y="3141467"/>
            <a:ext cx="3855277" cy="1442449"/>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Trong một thư mục có thể có nhiều tệp cùng tên.</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063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3: </a:t>
            </a:r>
            <a:r>
              <a:rPr lang="vi-VN" sz="2000"/>
              <a:t>Công cụ tìm kiếm trên máy tính được cung cấp trong </a:t>
            </a:r>
            <a:endParaRPr lang="en-US" sz="2000" smtClean="0"/>
          </a:p>
          <a:p>
            <a:pPr algn="ctr">
              <a:lnSpc>
                <a:spcPct val="150000"/>
              </a:lnSpc>
              <a:buSzPts val="3200"/>
            </a:pPr>
            <a:r>
              <a:rPr lang="vi-VN" sz="2000" smtClean="0"/>
              <a:t>cửa </a:t>
            </a:r>
            <a:r>
              <a:rPr lang="vi-VN" sz="2000"/>
              <a:t>sổ phần mềm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A. File Explorer.</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B. Get Help.</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C. UniKey.</a:t>
            </a:r>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Settings.</a:t>
            </a:r>
            <a:endParaRPr lang="en-US" sz="2000"/>
          </a:p>
        </p:txBody>
      </p:sp>
      <p:sp>
        <p:nvSpPr>
          <p:cNvPr id="27" name="Google Shape;288;p3"/>
          <p:cNvSpPr/>
          <p:nvPr/>
        </p:nvSpPr>
        <p:spPr>
          <a:xfrm>
            <a:off x="586056" y="2037211"/>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File Explorer.</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0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smtClean="0"/>
              <a:t>Câu 4: </a:t>
            </a:r>
            <a:r>
              <a:rPr lang="vi-VN" sz="2000" smtClean="0"/>
              <a:t>Để mở thư mục lưu tệp, em thực hiện như thế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A. Nháy phải chuột vào tên tệp và chọn </a:t>
            </a:r>
            <a:r>
              <a:rPr lang="en-US" sz="2000">
                <a:solidFill>
                  <a:srgbClr val="002060"/>
                </a:solidFill>
              </a:rPr>
              <a:t>Show more options</a:t>
            </a:r>
            <a:r>
              <a:rPr lang="en-US" sz="2000"/>
              <a:t>.</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B. Nháy phải chuột vào tên tệp và chọn </a:t>
            </a:r>
            <a:r>
              <a:rPr lang="it-IT" sz="2000">
                <a:solidFill>
                  <a:srgbClr val="002060"/>
                </a:solidFill>
              </a:rPr>
              <a:t>Open file location</a:t>
            </a:r>
            <a:r>
              <a:rPr lang="it-IT" sz="2000"/>
              <a:t>.</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C. Nháy phải chuột vào tên tệp và chọn </a:t>
            </a:r>
            <a:r>
              <a:rPr lang="en-US" sz="2000">
                <a:solidFill>
                  <a:srgbClr val="002060"/>
                </a:solidFill>
              </a:rPr>
              <a:t>Open with</a:t>
            </a:r>
            <a:r>
              <a:rPr lang="en-US" sz="2000"/>
              <a:t>.</a:t>
            </a:r>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Nháy phải chuột vào tên tệp và chọn </a:t>
            </a:r>
            <a:r>
              <a:rPr lang="vi-VN" sz="2000">
                <a:solidFill>
                  <a:srgbClr val="002060"/>
                </a:solidFill>
              </a:rPr>
              <a:t>Compress to ZIP file</a:t>
            </a:r>
            <a:r>
              <a:rPr lang="vi-VN" sz="2000"/>
              <a:t>.</a:t>
            </a:r>
            <a:endParaRPr lang="en-US" sz="2000"/>
          </a:p>
        </p:txBody>
      </p:sp>
      <p:sp>
        <p:nvSpPr>
          <p:cNvPr id="27" name="Google Shape;288;p3"/>
          <p:cNvSpPr/>
          <p:nvPr/>
        </p:nvSpPr>
        <p:spPr>
          <a:xfrm>
            <a:off x="586056" y="3426079"/>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Nháy phải chuột vào tên tệp và chọn </a:t>
            </a:r>
            <a:r>
              <a:rPr lang="vi-VN" sz="2000">
                <a:solidFill>
                  <a:srgbClr val="002060"/>
                </a:solidFill>
              </a:rPr>
              <a:t>Open file location</a:t>
            </a:r>
            <a:r>
              <a:rPr lang="vi-VN" sz="2000"/>
              <a:t>.</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8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58419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b="1"/>
              <a:t>Câu 5: </a:t>
            </a:r>
            <a:r>
              <a:rPr lang="vi-VN" sz="1900"/>
              <a:t>Phát biểu nào sau đây </a:t>
            </a:r>
            <a:r>
              <a:rPr lang="vi-VN" sz="1900" b="1"/>
              <a:t>sai</a:t>
            </a:r>
            <a:r>
              <a:rPr lang="vi-VN" sz="1900"/>
              <a:t>?</a:t>
            </a:r>
            <a:endParaRPr sz="1900"/>
          </a:p>
        </p:txBody>
      </p:sp>
      <p:sp>
        <p:nvSpPr>
          <p:cNvPr id="23" name="Google Shape;284;p3"/>
          <p:cNvSpPr/>
          <p:nvPr/>
        </p:nvSpPr>
        <p:spPr>
          <a:xfrm>
            <a:off x="586096" y="1183897"/>
            <a:ext cx="4293390" cy="1700010"/>
          </a:xfrm>
          <a:prstGeom prst="roundRect">
            <a:avLst>
              <a:gd name="adj" fmla="val 8449"/>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smtClean="0"/>
              <a:t>A. Để </a:t>
            </a:r>
            <a:r>
              <a:rPr lang="vi-VN" sz="1900"/>
              <a:t>có được cấu trúc cây hợp lí em cần phân loại các tệp theo </a:t>
            </a:r>
            <a:endParaRPr lang="en-US" sz="1900" smtClean="0"/>
          </a:p>
          <a:p>
            <a:pPr algn="ctr">
              <a:lnSpc>
                <a:spcPct val="150000"/>
              </a:lnSpc>
              <a:buSzPts val="3200"/>
            </a:pPr>
            <a:r>
              <a:rPr lang="vi-VN" sz="1900" smtClean="0"/>
              <a:t>các </a:t>
            </a:r>
            <a:r>
              <a:rPr lang="vi-VN" sz="1900"/>
              <a:t>tiêu chí như thời gian, nội dung, </a:t>
            </a:r>
            <a:endParaRPr lang="en-US" sz="1900" smtClean="0"/>
          </a:p>
          <a:p>
            <a:pPr algn="ctr">
              <a:lnSpc>
                <a:spcPct val="150000"/>
              </a:lnSpc>
              <a:buSzPts val="3200"/>
            </a:pPr>
            <a:r>
              <a:rPr lang="vi-VN" sz="1900" smtClean="0"/>
              <a:t>loại </a:t>
            </a:r>
            <a:r>
              <a:rPr lang="vi-VN" sz="1900"/>
              <a:t>tệp, người sở hữu,…</a:t>
            </a:r>
            <a:endParaRPr sz="1900"/>
          </a:p>
        </p:txBody>
      </p:sp>
      <p:sp>
        <p:nvSpPr>
          <p:cNvPr id="24" name="Google Shape;285;p3"/>
          <p:cNvSpPr/>
          <p:nvPr/>
        </p:nvSpPr>
        <p:spPr>
          <a:xfrm>
            <a:off x="586097" y="3029574"/>
            <a:ext cx="4293390" cy="1700010"/>
          </a:xfrm>
          <a:prstGeom prst="roundRect">
            <a:avLst>
              <a:gd name="adj" fmla="val 8449"/>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B. Công cụ tìm kiếm rất hữu ích khi em chỉ nhớ được tên hoặc một phần tên tệp mà không nhớ chính xác tệp đó được lưu ở thư mục nào.</a:t>
            </a:r>
            <a:endParaRPr lang="en-US" sz="1900"/>
          </a:p>
        </p:txBody>
      </p:sp>
      <p:sp>
        <p:nvSpPr>
          <p:cNvPr id="25" name="Google Shape;286;p3"/>
          <p:cNvSpPr/>
          <p:nvPr/>
        </p:nvSpPr>
        <p:spPr>
          <a:xfrm>
            <a:off x="5125277" y="1183897"/>
            <a:ext cx="3432625" cy="1700010"/>
          </a:xfrm>
          <a:prstGeom prst="roundRect">
            <a:avLst>
              <a:gd name="adj" fmla="val 10691"/>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C. Việc sắp xếp các thư mục và tệp là không cần </a:t>
            </a:r>
            <a:r>
              <a:rPr lang="vi-VN" sz="1900" smtClean="0"/>
              <a:t>thiết</a:t>
            </a:r>
            <a:r>
              <a:rPr lang="en-US" sz="1900" smtClean="0"/>
              <a:t>.</a:t>
            </a:r>
            <a:endParaRPr lang="en-US" sz="1900"/>
          </a:p>
        </p:txBody>
      </p:sp>
      <p:sp>
        <p:nvSpPr>
          <p:cNvPr id="26" name="Google Shape;287;p3"/>
          <p:cNvSpPr/>
          <p:nvPr/>
        </p:nvSpPr>
        <p:spPr>
          <a:xfrm>
            <a:off x="5125277" y="3029574"/>
            <a:ext cx="3432625" cy="1700010"/>
          </a:xfrm>
          <a:prstGeom prst="roundRect">
            <a:avLst>
              <a:gd name="adj" fmla="val 10691"/>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D. Sắp xếp các thư mục và tệp bằng cấu trúc cây hợp lí sẽ giúp tìm kiếm dễ dàng và tiết kiệm thời gian.</a:t>
            </a:r>
            <a:endParaRPr lang="en-US" sz="1900"/>
          </a:p>
        </p:txBody>
      </p:sp>
      <p:sp>
        <p:nvSpPr>
          <p:cNvPr id="27" name="Google Shape;288;p3"/>
          <p:cNvSpPr/>
          <p:nvPr/>
        </p:nvSpPr>
        <p:spPr>
          <a:xfrm>
            <a:off x="5125277" y="1183897"/>
            <a:ext cx="3432625" cy="1700010"/>
          </a:xfrm>
          <a:prstGeom prst="roundRect">
            <a:avLst>
              <a:gd name="adj" fmla="val 9196"/>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C. Việc sắp xếp các thư mục và tệp là không cần thiết.</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880" y="4571999"/>
            <a:ext cx="451677" cy="45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953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37"/>
          <p:cNvGrpSpPr/>
          <p:nvPr/>
        </p:nvGrpSpPr>
        <p:grpSpPr>
          <a:xfrm>
            <a:off x="183857" y="214032"/>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VẬN DỤNG</a:t>
            </a:r>
            <a:endParaRPr lang="en-US" sz="3500" b="1">
              <a:ln w="22225">
                <a:noFill/>
                <a:prstDash val="solid"/>
              </a:ln>
            </a:endParaRPr>
          </a:p>
        </p:txBody>
      </p:sp>
      <p:grpSp>
        <p:nvGrpSpPr>
          <p:cNvPr id="16" name="Google Shape;690;p49"/>
          <p:cNvGrpSpPr/>
          <p:nvPr/>
        </p:nvGrpSpPr>
        <p:grpSpPr>
          <a:xfrm rot="16574269" flipH="1">
            <a:off x="8285695" y="824016"/>
            <a:ext cx="773494" cy="659655"/>
            <a:chOff x="1481225" y="4240975"/>
            <a:chExt cx="965350" cy="823275"/>
          </a:xfrm>
        </p:grpSpPr>
        <p:sp>
          <p:nvSpPr>
            <p:cNvPr id="17"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695;p49"/>
          <p:cNvGrpSpPr/>
          <p:nvPr/>
        </p:nvGrpSpPr>
        <p:grpSpPr>
          <a:xfrm>
            <a:off x="183857" y="4254500"/>
            <a:ext cx="375627" cy="376626"/>
            <a:chOff x="133738" y="317889"/>
            <a:chExt cx="460473" cy="461698"/>
          </a:xfrm>
        </p:grpSpPr>
        <p:sp>
          <p:nvSpPr>
            <p:cNvPr id="23" name="Google Shape;696;p49"/>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7;p49"/>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oup 24"/>
          <p:cNvGrpSpPr/>
          <p:nvPr/>
        </p:nvGrpSpPr>
        <p:grpSpPr>
          <a:xfrm>
            <a:off x="830460" y="1321782"/>
            <a:ext cx="4842753" cy="3246825"/>
            <a:chOff x="624115" y="2001252"/>
            <a:chExt cx="4842753" cy="3246825"/>
          </a:xfrm>
        </p:grpSpPr>
        <p:sp>
          <p:nvSpPr>
            <p:cNvPr id="26" name="Rounded Rectangle 25"/>
            <p:cNvSpPr/>
            <p:nvPr/>
          </p:nvSpPr>
          <p:spPr>
            <a:xfrm>
              <a:off x="624115" y="2304462"/>
              <a:ext cx="4842753" cy="2943615"/>
            </a:xfrm>
            <a:prstGeom prst="roundRect">
              <a:avLst>
                <a:gd name="adj" fmla="val 6572"/>
              </a:avLst>
            </a:prstGeom>
            <a:solidFill>
              <a:schemeClr val="accent6"/>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00" smtClean="0">
                  <a:solidFill>
                    <a:srgbClr val="000000"/>
                  </a:solidFill>
                  <a:latin typeface="Arial (Body)"/>
                </a:rPr>
                <a:t> </a:t>
              </a:r>
            </a:p>
            <a:p>
              <a:pPr algn="just">
                <a:lnSpc>
                  <a:spcPct val="150000"/>
                </a:lnSpc>
              </a:pPr>
              <a:r>
                <a:rPr lang="vi-VN" sz="2000" smtClean="0">
                  <a:solidFill>
                    <a:srgbClr val="000000"/>
                  </a:solidFill>
                  <a:latin typeface="Arial (Body)"/>
                </a:rPr>
                <a:t>Em </a:t>
              </a:r>
              <a:r>
                <a:rPr lang="vi-VN" sz="2000">
                  <a:solidFill>
                    <a:srgbClr val="000000"/>
                  </a:solidFill>
                  <a:latin typeface="Arial (Body)"/>
                </a:rPr>
                <a:t>hãy vận dụng những kiến thức trong bài để đặt lại tên, phân loại, sắp xếp các thư mục và tệp trong thư mục của em trên máy tính thực hành ở trường.</a:t>
              </a:r>
            </a:p>
            <a:p>
              <a:pPr algn="just">
                <a:lnSpc>
                  <a:spcPct val="150000"/>
                </a:lnSpc>
              </a:pPr>
              <a:r>
                <a:rPr lang="vi-VN" sz="2000">
                  <a:solidFill>
                    <a:srgbClr val="000000"/>
                  </a:solidFill>
                  <a:latin typeface="Arial (Body)"/>
                </a:rPr>
                <a:t>Lưu ý: Không thay đổi cấu trúc các thư mục khác trên máy tính.</a:t>
              </a:r>
            </a:p>
          </p:txBody>
        </p:sp>
        <p:sp>
          <p:nvSpPr>
            <p:cNvPr id="27" name="Plaque 26">
              <a:extLst>
                <a:ext uri="{FF2B5EF4-FFF2-40B4-BE49-F238E27FC236}">
                  <a16:creationId xmlns:a16="http://schemas.microsoft.com/office/drawing/2014/main" id="{B4F92072-C59D-4D4B-DCE5-5F906B9EBAC9}"/>
                </a:ext>
              </a:extLst>
            </p:cNvPr>
            <p:cNvSpPr/>
            <p:nvPr/>
          </p:nvSpPr>
          <p:spPr>
            <a:xfrm>
              <a:off x="2272384" y="2001252"/>
              <a:ext cx="1590664" cy="447675"/>
            </a:xfrm>
            <a:prstGeom prst="plaque">
              <a:avLst/>
            </a:prstGeom>
            <a:solidFill>
              <a:srgbClr val="C0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Nhiệm vụ</a:t>
              </a:r>
              <a:endParaRPr lang="en-US" sz="2000" b="1">
                <a:solidFill>
                  <a:srgbClr val="FFFFFF"/>
                </a:solidFill>
              </a:endParaRPr>
            </a:p>
          </p:txBody>
        </p:sp>
      </p:grpSp>
      <p:pic>
        <p:nvPicPr>
          <p:cNvPr id="28" name="Picture 18">
            <a:extLst>
              <a:ext uri="{FF2B5EF4-FFF2-40B4-BE49-F238E27FC236}">
                <a16:creationId xmlns:a16="http://schemas.microsoft.com/office/drawing/2014/main" id="{43D8C1CC-1BD2-7F00-48E1-80DDE99E3453}"/>
              </a:ext>
            </a:extLst>
          </p:cNvPr>
          <p:cNvPicPr>
            <a:picLocks noChangeAspect="1"/>
          </p:cNvPicPr>
          <p:nvPr/>
        </p:nvPicPr>
        <p:blipFill>
          <a:blip r:embed="rId3"/>
          <a:srcRect/>
          <a:stretch>
            <a:fillRect/>
          </a:stretch>
        </p:blipFill>
        <p:spPr>
          <a:xfrm>
            <a:off x="5839085" y="1789957"/>
            <a:ext cx="2637863" cy="2613683"/>
          </a:xfrm>
          <a:prstGeom prst="rect">
            <a:avLst/>
          </a:prstGeom>
        </p:spPr>
      </p:pic>
    </p:spTree>
    <p:extLst>
      <p:ext uri="{BB962C8B-B14F-4D97-AF65-F5344CB8AC3E}">
        <p14:creationId xmlns:p14="http://schemas.microsoft.com/office/powerpoint/2010/main" val="29362204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Google Shape;661;p48"/>
          <p:cNvSpPr/>
          <p:nvPr/>
        </p:nvSpPr>
        <p:spPr>
          <a:xfrm>
            <a:off x="365700" y="1450288"/>
            <a:ext cx="4610700" cy="1307385"/>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365700" y="3042698"/>
            <a:ext cx="4610700" cy="1760965"/>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48"/>
          <p:cNvGrpSpPr/>
          <p:nvPr/>
        </p:nvGrpSpPr>
        <p:grpSpPr>
          <a:xfrm>
            <a:off x="157736" y="617913"/>
            <a:ext cx="822125" cy="619150"/>
            <a:chOff x="1574625" y="624700"/>
            <a:chExt cx="822125" cy="619150"/>
          </a:xfrm>
        </p:grpSpPr>
        <p:sp>
          <p:nvSpPr>
            <p:cNvPr id="667" name="Google Shape;667;p4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8"/>
          <p:cNvGrpSpPr/>
          <p:nvPr/>
        </p:nvGrpSpPr>
        <p:grpSpPr>
          <a:xfrm>
            <a:off x="8366258" y="175355"/>
            <a:ext cx="620006" cy="527370"/>
            <a:chOff x="3475975" y="624225"/>
            <a:chExt cx="737225" cy="627150"/>
          </a:xfrm>
        </p:grpSpPr>
        <p:sp>
          <p:nvSpPr>
            <p:cNvPr id="670" name="Google Shape;670;p4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p:cNvSpPr txBox="1"/>
          <p:nvPr/>
        </p:nvSpPr>
        <p:spPr>
          <a:xfrm>
            <a:off x="0" y="429263"/>
            <a:ext cx="9144000" cy="630942"/>
          </a:xfrm>
          <a:prstGeom prst="rect">
            <a:avLst/>
          </a:prstGeom>
          <a:noFill/>
        </p:spPr>
        <p:txBody>
          <a:bodyPr wrap="square" rtlCol="0">
            <a:spAutoFit/>
          </a:bodyPr>
          <a:lstStyle/>
          <a:p>
            <a:pPr algn="ctr"/>
            <a:r>
              <a:rPr lang="en-US" sz="3500" b="1" smtClean="0">
                <a:ln w="22225">
                  <a:noFill/>
                  <a:prstDash val="solid"/>
                </a:ln>
              </a:rPr>
              <a:t>DẶN DÒ VỀ NHÀ</a:t>
            </a:r>
            <a:endParaRPr lang="en-US" sz="3500" b="1">
              <a:ln w="22225">
                <a:noFill/>
                <a:prstDash val="solid"/>
              </a:ln>
            </a:endParaRPr>
          </a:p>
        </p:txBody>
      </p:sp>
      <p:sp>
        <p:nvSpPr>
          <p:cNvPr id="30" name="Google Shape;1080;p62"/>
          <p:cNvSpPr/>
          <p:nvPr/>
        </p:nvSpPr>
        <p:spPr>
          <a:xfrm>
            <a:off x="648111" y="3482899"/>
            <a:ext cx="807300" cy="8073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02</a:t>
            </a:r>
            <a:endParaRPr sz="2500" b="1"/>
          </a:p>
        </p:txBody>
      </p:sp>
      <p:sp>
        <p:nvSpPr>
          <p:cNvPr id="31" name="Google Shape;1081;p62"/>
          <p:cNvSpPr/>
          <p:nvPr/>
        </p:nvSpPr>
        <p:spPr>
          <a:xfrm>
            <a:off x="648111" y="1700330"/>
            <a:ext cx="807300" cy="807300"/>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01</a:t>
            </a:r>
            <a:endParaRPr sz="2500" b="1"/>
          </a:p>
        </p:txBody>
      </p:sp>
      <p:sp>
        <p:nvSpPr>
          <p:cNvPr id="32" name="TextBox 31"/>
          <p:cNvSpPr txBox="1"/>
          <p:nvPr/>
        </p:nvSpPr>
        <p:spPr>
          <a:xfrm>
            <a:off x="1716134" y="1549982"/>
            <a:ext cx="2999539" cy="1107996"/>
          </a:xfrm>
          <a:prstGeom prst="rect">
            <a:avLst/>
          </a:prstGeom>
          <a:noFill/>
        </p:spPr>
        <p:txBody>
          <a:bodyPr wrap="square" rtlCol="0">
            <a:spAutoFit/>
          </a:bodyPr>
          <a:lstStyle/>
          <a:p>
            <a:pPr algn="just">
              <a:lnSpc>
                <a:spcPct val="150000"/>
              </a:lnSpc>
            </a:pPr>
            <a:r>
              <a:rPr lang="en-US" sz="2200">
                <a:ln w="22225">
                  <a:noFill/>
                  <a:prstDash val="solid"/>
                </a:ln>
              </a:rPr>
              <a:t>Ôn lại các kiến thức đã học ở Bài 4.</a:t>
            </a:r>
          </a:p>
        </p:txBody>
      </p:sp>
      <p:sp>
        <p:nvSpPr>
          <p:cNvPr id="33" name="TextBox 32"/>
          <p:cNvSpPr txBox="1"/>
          <p:nvPr/>
        </p:nvSpPr>
        <p:spPr>
          <a:xfrm>
            <a:off x="1716133" y="3110022"/>
            <a:ext cx="2999539" cy="1553054"/>
          </a:xfrm>
          <a:prstGeom prst="rect">
            <a:avLst/>
          </a:prstGeom>
          <a:noFill/>
        </p:spPr>
        <p:txBody>
          <a:bodyPr wrap="square" rtlCol="0">
            <a:spAutoFit/>
          </a:bodyPr>
          <a:lstStyle/>
          <a:p>
            <a:pPr algn="just">
              <a:lnSpc>
                <a:spcPct val="150000"/>
              </a:lnSpc>
            </a:pPr>
            <a:r>
              <a:rPr lang="vi-VN" sz="2200">
                <a:ln w="22225">
                  <a:noFill/>
                  <a:prstDash val="solid"/>
                </a:ln>
              </a:rPr>
              <a:t>Đọc và chuẩn bị trước </a:t>
            </a:r>
            <a:r>
              <a:rPr lang="vi-VN" sz="2200" b="1" i="1">
                <a:ln w="22225">
                  <a:noFill/>
                  <a:prstDash val="solid"/>
                </a:ln>
              </a:rPr>
              <a:t>Bài 5: Bản quyền nội dung thông tin</a:t>
            </a:r>
            <a:r>
              <a:rPr lang="vi-VN" sz="2200">
                <a:ln w="22225">
                  <a:noFill/>
                  <a:prstDash val="solid"/>
                </a:ln>
              </a:rPr>
              <a:t>.</a:t>
            </a:r>
            <a:endParaRPr lang="en-US" sz="2200">
              <a:ln w="22225">
                <a:noFill/>
                <a:prstDash val="solid"/>
              </a:ln>
            </a:endParaRPr>
          </a:p>
        </p:txBody>
      </p:sp>
      <p:pic>
        <p:nvPicPr>
          <p:cNvPr id="34" name="Google Shape;870;p55"/>
          <p:cNvPicPr preferRelativeResize="0"/>
          <p:nvPr/>
        </p:nvPicPr>
        <p:blipFill rotWithShape="1">
          <a:blip r:embed="rId3">
            <a:extLst>
              <a:ext uri="{28A0092B-C50C-407E-A947-70E740481C1C}">
                <a14:useLocalDpi xmlns:a14="http://schemas.microsoft.com/office/drawing/2010/main" val="0"/>
              </a:ext>
            </a:extLst>
          </a:blip>
          <a:srcRect l="16166" r="9253"/>
          <a:stretch/>
        </p:blipFill>
        <p:spPr>
          <a:xfrm>
            <a:off x="5237121" y="1450288"/>
            <a:ext cx="3541179" cy="3353375"/>
          </a:xfrm>
          <a:prstGeom prst="roundRect">
            <a:avLst>
              <a:gd name="adj" fmla="val 4152"/>
            </a:avLst>
          </a:prstGeom>
          <a:noFill/>
          <a:ln w="19050" cap="flat" cmpd="sng">
            <a:solidFill>
              <a:schemeClr val="dk1"/>
            </a:solidFill>
            <a:prstDash val="solid"/>
            <a:round/>
            <a:headEnd type="none" w="sm" len="sm"/>
            <a:tailEnd type="none" w="sm" len="sm"/>
          </a:ln>
        </p:spPr>
      </p:pic>
      <p:grpSp>
        <p:nvGrpSpPr>
          <p:cNvPr id="35" name="Google Shape;876;p55"/>
          <p:cNvGrpSpPr/>
          <p:nvPr/>
        </p:nvGrpSpPr>
        <p:grpSpPr>
          <a:xfrm>
            <a:off x="8436921" y="4290199"/>
            <a:ext cx="602100" cy="666100"/>
            <a:chOff x="1820650" y="1393100"/>
            <a:chExt cx="602100" cy="666100"/>
          </a:xfrm>
        </p:grpSpPr>
        <p:sp>
          <p:nvSpPr>
            <p:cNvPr id="36" name="Google Shape;877;p5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78;p5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879;p55"/>
          <p:cNvSpPr/>
          <p:nvPr/>
        </p:nvSpPr>
        <p:spPr>
          <a:xfrm>
            <a:off x="5011694" y="2787752"/>
            <a:ext cx="406813" cy="339223"/>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19239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61"/>
                                        </p:tgtEl>
                                        <p:attrNameLst>
                                          <p:attrName>style.visibility</p:attrName>
                                        </p:attrNameLst>
                                      </p:cBhvr>
                                      <p:to>
                                        <p:strVal val="visible"/>
                                      </p:to>
                                    </p:set>
                                    <p:animEffect transition="in" filter="randombar(horizontal)">
                                      <p:cBhvr>
                                        <p:cTn id="18" dur="500"/>
                                        <p:tgtEl>
                                          <p:spTgt spid="66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62"/>
                                        </p:tgtEl>
                                        <p:attrNameLst>
                                          <p:attrName>style.visibility</p:attrName>
                                        </p:attrNameLst>
                                      </p:cBhvr>
                                      <p:to>
                                        <p:strVal val="visible"/>
                                      </p:to>
                                    </p:set>
                                    <p:animEffect transition="in" filter="randombar(horizontal)">
                                      <p:cBhvr>
                                        <p:cTn id="29" dur="500"/>
                                        <p:tgtEl>
                                          <p:spTgt spid="66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animBg="1"/>
      <p:bldP spid="662" grpId="0" animBg="1"/>
      <p:bldP spid="30" grpId="0" animBg="1"/>
      <p:bldP spid="31" grpId="0" animBg="1"/>
      <p:bldP spid="32" grpId="0"/>
      <p:bldP spid="33"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2" name="Google Shape;892;p56"/>
          <p:cNvGrpSpPr/>
          <p:nvPr/>
        </p:nvGrpSpPr>
        <p:grpSpPr>
          <a:xfrm>
            <a:off x="1253425" y="731778"/>
            <a:ext cx="6637149" cy="3679964"/>
            <a:chOff x="1304387" y="764776"/>
            <a:chExt cx="6535200" cy="3679964"/>
          </a:xfrm>
        </p:grpSpPr>
        <p:cxnSp>
          <p:nvCxnSpPr>
            <p:cNvPr id="893" name="Google Shape;893;p56"/>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894" name="Google Shape;894;p56"/>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895" name="Google Shape;895;p56"/>
          <p:cNvGrpSpPr/>
          <p:nvPr/>
        </p:nvGrpSpPr>
        <p:grpSpPr>
          <a:xfrm>
            <a:off x="8072405" y="4111690"/>
            <a:ext cx="602100" cy="666100"/>
            <a:chOff x="1820650" y="1393100"/>
            <a:chExt cx="602100" cy="666100"/>
          </a:xfrm>
        </p:grpSpPr>
        <p:sp>
          <p:nvSpPr>
            <p:cNvPr id="896" name="Google Shape;896;p56"/>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56"/>
          <p:cNvGrpSpPr/>
          <p:nvPr/>
        </p:nvGrpSpPr>
        <p:grpSpPr>
          <a:xfrm>
            <a:off x="372108" y="4120879"/>
            <a:ext cx="761406" cy="647721"/>
            <a:chOff x="3475975" y="624225"/>
            <a:chExt cx="737225" cy="627150"/>
          </a:xfrm>
        </p:grpSpPr>
        <p:sp>
          <p:nvSpPr>
            <p:cNvPr id="899"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56"/>
          <p:cNvGrpSpPr/>
          <p:nvPr/>
        </p:nvGrpSpPr>
        <p:grpSpPr>
          <a:xfrm>
            <a:off x="7948910" y="445047"/>
            <a:ext cx="849091" cy="639458"/>
            <a:chOff x="1574625" y="624700"/>
            <a:chExt cx="822125" cy="619150"/>
          </a:xfrm>
        </p:grpSpPr>
        <p:sp>
          <p:nvSpPr>
            <p:cNvPr id="904" name="Google Shape;904;p56"/>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56"/>
          <p:cNvSpPr/>
          <p:nvPr/>
        </p:nvSpPr>
        <p:spPr>
          <a:xfrm>
            <a:off x="8429681" y="2325374"/>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56"/>
          <p:cNvGrpSpPr/>
          <p:nvPr/>
        </p:nvGrpSpPr>
        <p:grpSpPr>
          <a:xfrm>
            <a:off x="392864" y="445048"/>
            <a:ext cx="719894" cy="639455"/>
            <a:chOff x="2696275" y="963625"/>
            <a:chExt cx="678825" cy="602975"/>
          </a:xfrm>
        </p:grpSpPr>
        <p:sp>
          <p:nvSpPr>
            <p:cNvPr id="908" name="Google Shape;908;p56"/>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6"/>
          <p:cNvSpPr/>
          <p:nvPr/>
        </p:nvSpPr>
        <p:spPr>
          <a:xfrm>
            <a:off x="8395493" y="1514669"/>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6"/>
          <p:cNvGrpSpPr/>
          <p:nvPr/>
        </p:nvGrpSpPr>
        <p:grpSpPr>
          <a:xfrm>
            <a:off x="453290" y="1585435"/>
            <a:ext cx="295209" cy="296040"/>
            <a:chOff x="133738" y="317889"/>
            <a:chExt cx="460473" cy="461698"/>
          </a:xfrm>
        </p:grpSpPr>
        <p:sp>
          <p:nvSpPr>
            <p:cNvPr id="913"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6"/>
          <p:cNvGrpSpPr/>
          <p:nvPr/>
        </p:nvGrpSpPr>
        <p:grpSpPr>
          <a:xfrm>
            <a:off x="8395501" y="3116753"/>
            <a:ext cx="295209" cy="296040"/>
            <a:chOff x="133738" y="317889"/>
            <a:chExt cx="460473" cy="461698"/>
          </a:xfrm>
        </p:grpSpPr>
        <p:sp>
          <p:nvSpPr>
            <p:cNvPr id="916" name="Google Shape;916;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56"/>
          <p:cNvSpPr/>
          <p:nvPr/>
        </p:nvSpPr>
        <p:spPr>
          <a:xfrm>
            <a:off x="452769" y="3241981"/>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487432" y="24483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p35"/>
          <p:cNvSpPr/>
          <p:nvPr/>
        </p:nvSpPr>
        <p:spPr>
          <a:xfrm>
            <a:off x="1079499" y="1405808"/>
            <a:ext cx="6985002" cy="2120900"/>
          </a:xfrm>
          <a:prstGeom prst="roundRect">
            <a:avLst>
              <a:gd name="adj" fmla="val 63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TextBox 40"/>
          <p:cNvSpPr txBox="1"/>
          <p:nvPr/>
        </p:nvSpPr>
        <p:spPr>
          <a:xfrm>
            <a:off x="0" y="1612178"/>
            <a:ext cx="9144000" cy="1608325"/>
          </a:xfrm>
          <a:prstGeom prst="rect">
            <a:avLst/>
          </a:prstGeom>
          <a:noFill/>
        </p:spPr>
        <p:txBody>
          <a:bodyPr wrap="square" rtlCol="0">
            <a:spAutoFit/>
          </a:bodyPr>
          <a:lstStyle/>
          <a:p>
            <a:pPr algn="ctr">
              <a:lnSpc>
                <a:spcPct val="150000"/>
              </a:lnSpc>
            </a:pPr>
            <a:r>
              <a:rPr lang="en-US" sz="3500" b="1" smtClean="0">
                <a:ln w="22225">
                  <a:noFill/>
                  <a:prstDash val="solid"/>
                </a:ln>
                <a:solidFill>
                  <a:srgbClr val="C00000"/>
                </a:solidFill>
              </a:rPr>
              <a:t>CẢM ƠN CÁC EM ĐÃ </a:t>
            </a:r>
          </a:p>
          <a:p>
            <a:pPr algn="ctr">
              <a:lnSpc>
                <a:spcPct val="150000"/>
              </a:lnSpc>
            </a:pPr>
            <a:r>
              <a:rPr lang="en-US" sz="3500" b="1" smtClean="0">
                <a:ln w="22225">
                  <a:noFill/>
                  <a:prstDash val="solid"/>
                </a:ln>
                <a:solidFill>
                  <a:srgbClr val="C00000"/>
                </a:solidFill>
              </a:rPr>
              <a:t>LẮNG NGHE, HẸN GẶP LẠI!</a:t>
            </a:r>
            <a:endParaRPr lang="en-US" sz="3500" b="1">
              <a:ln w="22225">
                <a:noFill/>
                <a:prstDash val="solid"/>
              </a:ln>
              <a:solidFill>
                <a:srgbClr val="C00000"/>
              </a:solidFill>
            </a:endParaRPr>
          </a:p>
        </p:txBody>
      </p:sp>
    </p:spTree>
    <p:extLst>
      <p:ext uri="{BB962C8B-B14F-4D97-AF65-F5344CB8AC3E}">
        <p14:creationId xmlns:p14="http://schemas.microsoft.com/office/powerpoint/2010/main" val="354695660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KHỞI ĐỘNG</a:t>
            </a:r>
            <a:endParaRPr lang="en-US" sz="3500" b="1">
              <a:ln w="22225">
                <a:noFill/>
                <a:prstDash val="solid"/>
              </a:ln>
            </a:endParaRPr>
          </a:p>
        </p:txBody>
      </p:sp>
      <p:sp>
        <p:nvSpPr>
          <p:cNvPr id="18" name="TextBox 17"/>
          <p:cNvSpPr txBox="1"/>
          <p:nvPr/>
        </p:nvSpPr>
        <p:spPr>
          <a:xfrm>
            <a:off x="0" y="1631089"/>
            <a:ext cx="9144000" cy="476734"/>
          </a:xfrm>
          <a:prstGeom prst="rect">
            <a:avLst/>
          </a:prstGeom>
          <a:noFill/>
        </p:spPr>
        <p:txBody>
          <a:bodyPr wrap="square" rtlCol="0">
            <a:spAutoFit/>
          </a:bodyPr>
          <a:lstStyle/>
          <a:p>
            <a:pPr algn="ctr">
              <a:lnSpc>
                <a:spcPct val="150000"/>
              </a:lnSpc>
            </a:pPr>
            <a:r>
              <a:rPr lang="en-US" sz="1900" b="1" smtClean="0">
                <a:ln w="22225">
                  <a:noFill/>
                  <a:prstDash val="solid"/>
                </a:ln>
                <a:solidFill>
                  <a:srgbClr val="7030A0"/>
                </a:solidFill>
              </a:rPr>
              <a:t>Đ</a:t>
            </a:r>
            <a:r>
              <a:rPr lang="vi-VN" sz="1900" b="1" smtClean="0">
                <a:ln w="22225">
                  <a:noFill/>
                  <a:prstDash val="solid"/>
                </a:ln>
                <a:solidFill>
                  <a:srgbClr val="7030A0"/>
                </a:solidFill>
              </a:rPr>
              <a:t>ọc </a:t>
            </a:r>
            <a:r>
              <a:rPr lang="vi-VN" sz="1900" b="1">
                <a:ln w="22225">
                  <a:noFill/>
                  <a:prstDash val="solid"/>
                </a:ln>
                <a:solidFill>
                  <a:srgbClr val="7030A0"/>
                </a:solidFill>
              </a:rPr>
              <a:t>tình huống phần Khởi động – SGK tr.19 </a:t>
            </a:r>
            <a:r>
              <a:rPr lang="vi-VN" sz="1900" b="1" smtClean="0">
                <a:ln w="22225">
                  <a:noFill/>
                  <a:prstDash val="solid"/>
                </a:ln>
                <a:solidFill>
                  <a:srgbClr val="7030A0"/>
                </a:solidFill>
              </a:rPr>
              <a:t>và </a:t>
            </a:r>
            <a:r>
              <a:rPr lang="vi-VN" sz="1900" b="1">
                <a:ln w="22225">
                  <a:noFill/>
                  <a:prstDash val="solid"/>
                </a:ln>
                <a:solidFill>
                  <a:srgbClr val="7030A0"/>
                </a:solidFill>
              </a:rPr>
              <a:t>trả lời câu </a:t>
            </a:r>
            <a:r>
              <a:rPr lang="vi-VN" sz="1900" b="1" smtClean="0">
                <a:ln w="22225">
                  <a:noFill/>
                  <a:prstDash val="solid"/>
                </a:ln>
                <a:solidFill>
                  <a:srgbClr val="7030A0"/>
                </a:solidFill>
              </a:rPr>
              <a:t>hỏi</a:t>
            </a:r>
            <a:r>
              <a:rPr lang="en-US" sz="1900" b="1" smtClean="0">
                <a:ln w="22225">
                  <a:noFill/>
                  <a:prstDash val="solid"/>
                </a:ln>
                <a:solidFill>
                  <a:srgbClr val="7030A0"/>
                </a:solidFill>
              </a:rPr>
              <a:t>:</a:t>
            </a:r>
            <a:endParaRPr lang="en-US" sz="1900" b="1">
              <a:ln w="22225">
                <a:noFill/>
                <a:prstDash val="solid"/>
              </a:ln>
              <a:solidFill>
                <a:srgbClr val="7030A0"/>
              </a:solidFill>
            </a:endParaRPr>
          </a:p>
        </p:txBody>
      </p:sp>
      <p:sp>
        <p:nvSpPr>
          <p:cNvPr id="20" name="TextBox 19"/>
          <p:cNvSpPr txBox="1"/>
          <p:nvPr/>
        </p:nvSpPr>
        <p:spPr>
          <a:xfrm>
            <a:off x="586349" y="2042418"/>
            <a:ext cx="7971302" cy="2669642"/>
          </a:xfrm>
          <a:prstGeom prst="rect">
            <a:avLst/>
          </a:prstGeom>
          <a:noFill/>
        </p:spPr>
        <p:txBody>
          <a:bodyPr wrap="square" rtlCol="0">
            <a:spAutoFit/>
          </a:bodyPr>
          <a:lstStyle/>
          <a:p>
            <a:pPr algn="just">
              <a:lnSpc>
                <a:spcPct val="150000"/>
              </a:lnSpc>
            </a:pPr>
            <a:r>
              <a:rPr lang="vi-VN" sz="1900">
                <a:ln w="22225">
                  <a:noFill/>
                  <a:prstDash val="solid"/>
                </a:ln>
              </a:rPr>
              <a:t>Trong chương trình Tin học lớp 3, em đã biết các tệp và thư mục trong máy tính được sắp xếp theo cấu trúc cây. Cấu trúc cây được sử dụng để biểu diễn một cách sắp xếp, phân loại cụ thể. Em cũng biết việc sắp xếp, phân loại hợp lí sẽ giúp em dễ tìm kiếm và tìm kiếm nhanh hơn. Vậy cách sắp xếp, phân loại thế nào là hợp lí? Cấu trúc cây thư mục thế nào là hợp lí?</a:t>
            </a:r>
            <a:endParaRPr lang="en-US" sz="1900">
              <a:ln w="22225">
                <a:noFill/>
                <a:prstDash val="solid"/>
              </a:ln>
            </a:endParaRPr>
          </a:p>
        </p:txBody>
      </p:sp>
      <p:grpSp>
        <p:nvGrpSpPr>
          <p:cNvPr id="21" name="Group 20"/>
          <p:cNvGrpSpPr/>
          <p:nvPr/>
        </p:nvGrpSpPr>
        <p:grpSpPr>
          <a:xfrm>
            <a:off x="3328511" y="1297796"/>
            <a:ext cx="2486978" cy="400110"/>
            <a:chOff x="3106629" y="2979290"/>
            <a:chExt cx="2486978" cy="400110"/>
          </a:xfrm>
        </p:grpSpPr>
        <p:sp>
          <p:nvSpPr>
            <p:cNvPr id="22" name="TextBox 21"/>
            <p:cNvSpPr txBox="1"/>
            <p:nvPr/>
          </p:nvSpPr>
          <p:spPr>
            <a:xfrm>
              <a:off x="3434359" y="2979290"/>
              <a:ext cx="2159248" cy="400110"/>
            </a:xfrm>
            <a:prstGeom prst="rect">
              <a:avLst/>
            </a:prstGeom>
            <a:noFill/>
          </p:spPr>
          <p:txBody>
            <a:bodyPr wrap="square" rtlCol="0">
              <a:spAutoFit/>
            </a:bodyPr>
            <a:lstStyle/>
            <a:p>
              <a:r>
                <a:rPr lang="en-US" sz="2000" b="1" smtClean="0">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stretch>
              <a:fillRect/>
            </a:stretch>
          </p:blipFill>
          <p:spPr>
            <a:xfrm>
              <a:off x="3106629" y="3002152"/>
              <a:ext cx="366712" cy="310431"/>
            </a:xfrm>
            <a:prstGeom prst="rect">
              <a:avLst/>
            </a:prstGeom>
          </p:spPr>
        </p:pic>
      </p:grpSp>
    </p:spTree>
    <p:extLst>
      <p:ext uri="{BB962C8B-B14F-4D97-AF65-F5344CB8AC3E}">
        <p14:creationId xmlns:p14="http://schemas.microsoft.com/office/powerpoint/2010/main" val="3540041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outVertical)">
                                      <p:cBhvr>
                                        <p:cTn id="14" dur="500"/>
                                        <p:tgtEl>
                                          <p:spTgt spid="18"/>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KHỞI ĐỘNG</a:t>
            </a:r>
            <a:endParaRPr lang="en-US" sz="3500" b="1">
              <a:ln w="22225">
                <a:noFill/>
                <a:prstDash val="solid"/>
              </a:ln>
            </a:endParaRPr>
          </a:p>
        </p:txBody>
      </p:sp>
      <p:grpSp>
        <p:nvGrpSpPr>
          <p:cNvPr id="24" name="Group 23"/>
          <p:cNvGrpSpPr/>
          <p:nvPr/>
        </p:nvGrpSpPr>
        <p:grpSpPr>
          <a:xfrm>
            <a:off x="591220" y="1453290"/>
            <a:ext cx="5999672" cy="1015663"/>
            <a:chOff x="605200" y="2456835"/>
            <a:chExt cx="5999672" cy="1015663"/>
          </a:xfrm>
        </p:grpSpPr>
        <p:sp>
          <p:nvSpPr>
            <p:cNvPr id="25" name="TextBox 24"/>
            <p:cNvSpPr txBox="1"/>
            <p:nvPr/>
          </p:nvSpPr>
          <p:spPr>
            <a:xfrm>
              <a:off x="605200" y="2456835"/>
              <a:ext cx="5999672" cy="1015663"/>
            </a:xfrm>
            <a:prstGeom prst="rect">
              <a:avLst/>
            </a:prstGeom>
            <a:noFill/>
          </p:spPr>
          <p:txBody>
            <a:bodyPr wrap="square" rtlCol="0">
              <a:spAutoFit/>
            </a:bodyPr>
            <a:lstStyle/>
            <a:p>
              <a:pPr lvl="1" algn="just">
                <a:lnSpc>
                  <a:spcPct val="150000"/>
                </a:lnSpc>
              </a:pPr>
              <a:r>
                <a:rPr lang="en-US" sz="2000" smtClean="0"/>
                <a:t>    </a:t>
              </a:r>
              <a:r>
                <a:rPr lang="vi-VN" sz="2000" smtClean="0"/>
                <a:t>Cách </a:t>
              </a:r>
              <a:r>
                <a:rPr lang="vi-VN" sz="2000"/>
                <a:t>sắp xếp, phân loại hợp lí là sắp xếp, phân loại bằng sơ đồ hình cây.</a:t>
              </a:r>
              <a:endParaRPr lang="en-US" sz="2000"/>
            </a:p>
          </p:txBody>
        </p:sp>
        <p:pic>
          <p:nvPicPr>
            <p:cNvPr id="2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91220" y="2468953"/>
            <a:ext cx="5237672" cy="553998"/>
            <a:chOff x="605200" y="2456835"/>
            <a:chExt cx="5237672" cy="553998"/>
          </a:xfrm>
        </p:grpSpPr>
        <p:sp>
          <p:nvSpPr>
            <p:cNvPr id="28" name="TextBox 27"/>
            <p:cNvSpPr txBox="1"/>
            <p:nvPr/>
          </p:nvSpPr>
          <p:spPr>
            <a:xfrm>
              <a:off x="605200" y="2456835"/>
              <a:ext cx="5237672" cy="553998"/>
            </a:xfrm>
            <a:prstGeom prst="rect">
              <a:avLst/>
            </a:prstGeom>
            <a:noFill/>
          </p:spPr>
          <p:txBody>
            <a:bodyPr wrap="square" rtlCol="0">
              <a:spAutoFit/>
            </a:bodyPr>
            <a:lstStyle/>
            <a:p>
              <a:pPr lvl="1" algn="just">
                <a:lnSpc>
                  <a:spcPct val="150000"/>
                </a:lnSpc>
              </a:pPr>
              <a:r>
                <a:rPr lang="en-US" sz="2000" smtClean="0"/>
                <a:t>    </a:t>
              </a:r>
              <a:r>
                <a:rPr lang="vi-VN" sz="2000" smtClean="0"/>
                <a:t>Cấu </a:t>
              </a:r>
              <a:r>
                <a:rPr lang="vi-VN" sz="2000"/>
                <a:t>trúc cây thư mục là hợp lí </a:t>
              </a:r>
              <a:r>
                <a:rPr lang="vi-VN" sz="2000" smtClean="0"/>
                <a:t>khi</a:t>
              </a:r>
              <a:r>
                <a:rPr lang="en-US" sz="2000" smtClean="0"/>
                <a:t>:</a:t>
              </a:r>
              <a:endParaRPr lang="en-US" sz="2000"/>
            </a:p>
          </p:txBody>
        </p:sp>
        <p:pic>
          <p:nvPicPr>
            <p:cNvPr id="2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591220" y="3022951"/>
            <a:ext cx="5999672" cy="1015663"/>
          </a:xfrm>
          <a:prstGeom prst="rect">
            <a:avLst/>
          </a:prstGeom>
          <a:noFill/>
        </p:spPr>
        <p:txBody>
          <a:bodyPr wrap="square" rtlCol="0">
            <a:spAutoFit/>
          </a:bodyPr>
          <a:lstStyle/>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Các </a:t>
            </a:r>
            <a:r>
              <a:rPr lang="vi-VN" sz="2000">
                <a:ln w="22225">
                  <a:noFill/>
                  <a:prstDash val="solid"/>
                </a:ln>
              </a:rPr>
              <a:t>tệp và thư mục được đặt tên theo một cách thống nhất.</a:t>
            </a:r>
            <a:endParaRPr lang="en-US" sz="2000">
              <a:ln w="22225">
                <a:noFill/>
                <a:prstDash val="solid"/>
              </a:ln>
            </a:endParaRPr>
          </a:p>
        </p:txBody>
      </p:sp>
      <p:sp>
        <p:nvSpPr>
          <p:cNvPr id="31" name="TextBox 30"/>
          <p:cNvSpPr txBox="1"/>
          <p:nvPr/>
        </p:nvSpPr>
        <p:spPr>
          <a:xfrm>
            <a:off x="591220" y="4038614"/>
            <a:ext cx="5999672" cy="553998"/>
          </a:xfrm>
          <a:prstGeom prst="rect">
            <a:avLst/>
          </a:prstGeom>
          <a:noFill/>
        </p:spPr>
        <p:txBody>
          <a:bodyPr wrap="square" rtlCol="0">
            <a:spAutoFit/>
          </a:bodyPr>
          <a:lstStyle/>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Các </a:t>
            </a:r>
            <a:r>
              <a:rPr lang="vi-VN" sz="2000">
                <a:ln w="22225">
                  <a:noFill/>
                  <a:prstDash val="solid"/>
                </a:ln>
              </a:rPr>
              <a:t>tệp cùng loại được sắp xếp vào một thư mục.</a:t>
            </a:r>
            <a:endParaRPr lang="en-US" sz="2000">
              <a:ln w="22225">
                <a:noFill/>
                <a:prstDash val="solid"/>
              </a:ln>
            </a:endParaRPr>
          </a:p>
        </p:txBody>
      </p:sp>
      <p:pic>
        <p:nvPicPr>
          <p:cNvPr id="4098" name="Picture 2" descr="https://help.sap.com/doc/saphelp_scm700_ehp02/7.0.2/en-US/45/ed404583c63113e10000000a1553f7/794cb55303a2437f8d8d2d93d79841a5.ima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3525"/>
          <a:stretch/>
        </p:blipFill>
        <p:spPr bwMode="auto">
          <a:xfrm>
            <a:off x="6590892" y="1580641"/>
            <a:ext cx="1906881" cy="287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80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52"/>
          <p:cNvSpPr/>
          <p:nvPr/>
        </p:nvSpPr>
        <p:spPr>
          <a:xfrm>
            <a:off x="1353600" y="1069750"/>
            <a:ext cx="6436800" cy="3003900"/>
          </a:xfrm>
          <a:prstGeom prst="roundRect">
            <a:avLst>
              <a:gd name="adj" fmla="val 4688"/>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03" name="Google Shape;803;p52"/>
          <p:cNvGrpSpPr/>
          <p:nvPr/>
        </p:nvGrpSpPr>
        <p:grpSpPr>
          <a:xfrm>
            <a:off x="1639703" y="678075"/>
            <a:ext cx="5864593" cy="3787373"/>
            <a:chOff x="1438200" y="702550"/>
            <a:chExt cx="6267600" cy="3738400"/>
          </a:xfrm>
        </p:grpSpPr>
        <p:cxnSp>
          <p:nvCxnSpPr>
            <p:cNvPr id="804" name="Google Shape;804;p52"/>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805" name="Google Shape;805;p52"/>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grpSp>
        <p:nvGrpSpPr>
          <p:cNvPr id="806" name="Google Shape;806;p52"/>
          <p:cNvGrpSpPr/>
          <p:nvPr/>
        </p:nvGrpSpPr>
        <p:grpSpPr>
          <a:xfrm>
            <a:off x="666494" y="3799337"/>
            <a:ext cx="602100" cy="666100"/>
            <a:chOff x="1820650" y="1393100"/>
            <a:chExt cx="602100" cy="666100"/>
          </a:xfrm>
        </p:grpSpPr>
        <p:sp>
          <p:nvSpPr>
            <p:cNvPr id="807" name="Google Shape;807;p52"/>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2"/>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52"/>
          <p:cNvGrpSpPr/>
          <p:nvPr/>
        </p:nvGrpSpPr>
        <p:grpSpPr>
          <a:xfrm>
            <a:off x="7659104" y="678063"/>
            <a:ext cx="761406" cy="647721"/>
            <a:chOff x="3475975" y="624225"/>
            <a:chExt cx="737225" cy="627150"/>
          </a:xfrm>
        </p:grpSpPr>
        <p:sp>
          <p:nvSpPr>
            <p:cNvPr id="810" name="Google Shape;810;p52"/>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2"/>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2"/>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2"/>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52"/>
          <p:cNvSpPr/>
          <p:nvPr/>
        </p:nvSpPr>
        <p:spPr>
          <a:xfrm>
            <a:off x="854119" y="16121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2"/>
          <p:cNvSpPr/>
          <p:nvPr/>
        </p:nvSpPr>
        <p:spPr>
          <a:xfrm>
            <a:off x="8001010" y="1668916"/>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2"/>
          <p:cNvSpPr/>
          <p:nvPr/>
        </p:nvSpPr>
        <p:spPr>
          <a:xfrm>
            <a:off x="819931" y="3203807"/>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52"/>
          <p:cNvGrpSpPr/>
          <p:nvPr/>
        </p:nvGrpSpPr>
        <p:grpSpPr>
          <a:xfrm>
            <a:off x="697487" y="2188383"/>
            <a:ext cx="500699" cy="666069"/>
            <a:chOff x="4863650" y="3815375"/>
            <a:chExt cx="624625" cy="830925"/>
          </a:xfrm>
        </p:grpSpPr>
        <p:sp>
          <p:nvSpPr>
            <p:cNvPr id="818" name="Google Shape;818;p52"/>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2"/>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2"/>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2"/>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2"/>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2"/>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2"/>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52"/>
          <p:cNvGrpSpPr/>
          <p:nvPr/>
        </p:nvGrpSpPr>
        <p:grpSpPr>
          <a:xfrm>
            <a:off x="7486242" y="3642162"/>
            <a:ext cx="965350" cy="823275"/>
            <a:chOff x="1481225" y="4240975"/>
            <a:chExt cx="965350" cy="823275"/>
          </a:xfrm>
        </p:grpSpPr>
        <p:sp>
          <p:nvSpPr>
            <p:cNvPr id="826" name="Google Shape;826;p52"/>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2"/>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2"/>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2"/>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52"/>
          <p:cNvGrpSpPr/>
          <p:nvPr/>
        </p:nvGrpSpPr>
        <p:grpSpPr>
          <a:xfrm>
            <a:off x="727312" y="678063"/>
            <a:ext cx="837300" cy="723250"/>
            <a:chOff x="5203050" y="2778050"/>
            <a:chExt cx="837300" cy="723250"/>
          </a:xfrm>
        </p:grpSpPr>
        <p:sp>
          <p:nvSpPr>
            <p:cNvPr id="831" name="Google Shape;831;p52"/>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2"/>
            <p:cNvSpPr/>
            <p:nvPr/>
          </p:nvSpPr>
          <p:spPr>
            <a:xfrm>
              <a:off x="5700356"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52"/>
          <p:cNvSpPr/>
          <p:nvPr/>
        </p:nvSpPr>
        <p:spPr>
          <a:xfrm>
            <a:off x="8042710" y="3072180"/>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2"/>
          <p:cNvSpPr/>
          <p:nvPr/>
        </p:nvSpPr>
        <p:spPr>
          <a:xfrm>
            <a:off x="8018948" y="2323123"/>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61505" y="1612178"/>
            <a:ext cx="8420985" cy="738664"/>
          </a:xfrm>
          <a:prstGeom prst="rect">
            <a:avLst/>
          </a:prstGeom>
          <a:noFill/>
        </p:spPr>
        <p:txBody>
          <a:bodyPr wrap="square" rtlCol="0">
            <a:spAutoFit/>
          </a:bodyPr>
          <a:lstStyle/>
          <a:p>
            <a:pPr algn="ctr"/>
            <a:r>
              <a:rPr lang="en-US" sz="4200" b="1" smtClean="0">
                <a:ln w="22225">
                  <a:noFill/>
                  <a:prstDash val="solid"/>
                </a:ln>
                <a:solidFill>
                  <a:srgbClr val="C00000"/>
                </a:solidFill>
              </a:rPr>
              <a:t>BÀI 4: CÂY THƯ MỤC</a:t>
            </a:r>
            <a:endParaRPr lang="en-US" sz="4200" b="1">
              <a:ln w="22225">
                <a:noFill/>
                <a:prstDash val="solid"/>
              </a:ln>
              <a:solidFill>
                <a:srgbClr val="C00000"/>
              </a:solidFill>
            </a:endParaRPr>
          </a:p>
        </p:txBody>
      </p:sp>
      <p:grpSp>
        <p:nvGrpSpPr>
          <p:cNvPr id="8" name="Group 7"/>
          <p:cNvGrpSpPr/>
          <p:nvPr/>
        </p:nvGrpSpPr>
        <p:grpSpPr>
          <a:xfrm>
            <a:off x="2401655" y="2919524"/>
            <a:ext cx="4340688" cy="658379"/>
            <a:chOff x="2401655" y="2919524"/>
            <a:chExt cx="4340688" cy="658379"/>
          </a:xfrm>
        </p:grpSpPr>
        <p:sp>
          <p:nvSpPr>
            <p:cNvPr id="7" name="Freeform 6"/>
            <p:cNvSpPr/>
            <p:nvPr/>
          </p:nvSpPr>
          <p:spPr>
            <a:xfrm>
              <a:off x="2743200" y="3273526"/>
              <a:ext cx="1570729" cy="102134"/>
            </a:xfrm>
            <a:custGeom>
              <a:avLst/>
              <a:gdLst>
                <a:gd name="connsiteX0" fmla="*/ 0 w 1066731"/>
                <a:gd name="connsiteY0" fmla="*/ 139241 h 203262"/>
                <a:gd name="connsiteX1" fmla="*/ 350874 w 1066731"/>
                <a:gd name="connsiteY1" fmla="*/ 1018 h 203262"/>
                <a:gd name="connsiteX2" fmla="*/ 659218 w 1066731"/>
                <a:gd name="connsiteY2" fmla="*/ 203036 h 203262"/>
                <a:gd name="connsiteX3" fmla="*/ 871869 w 1066731"/>
                <a:gd name="connsiteY3" fmla="*/ 43548 h 203262"/>
                <a:gd name="connsiteX4" fmla="*/ 1063255 w 1066731"/>
                <a:gd name="connsiteY4" fmla="*/ 171139 h 20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31" h="203262">
                  <a:moveTo>
                    <a:pt x="0" y="139241"/>
                  </a:moveTo>
                  <a:cubicBezTo>
                    <a:pt x="120502" y="64813"/>
                    <a:pt x="241005" y="-9614"/>
                    <a:pt x="350874" y="1018"/>
                  </a:cubicBezTo>
                  <a:cubicBezTo>
                    <a:pt x="460743" y="11650"/>
                    <a:pt x="572386" y="195948"/>
                    <a:pt x="659218" y="203036"/>
                  </a:cubicBezTo>
                  <a:cubicBezTo>
                    <a:pt x="746051" y="210124"/>
                    <a:pt x="804530" y="48864"/>
                    <a:pt x="871869" y="43548"/>
                  </a:cubicBezTo>
                  <a:cubicBezTo>
                    <a:pt x="939208" y="38232"/>
                    <a:pt x="1091608" y="117976"/>
                    <a:pt x="1063255" y="171139"/>
                  </a:cubicBezTo>
                </a:path>
              </a:pathLst>
            </a:custGeom>
            <a:noFill/>
            <a:ln w="19050">
              <a:solidFill>
                <a:srgbClr val="59C2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655" y="2919524"/>
              <a:ext cx="748192" cy="634864"/>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44"/>
            <p:cNvSpPr/>
            <p:nvPr/>
          </p:nvSpPr>
          <p:spPr>
            <a:xfrm>
              <a:off x="4655474" y="3273526"/>
              <a:ext cx="1570729" cy="102134"/>
            </a:xfrm>
            <a:custGeom>
              <a:avLst/>
              <a:gdLst>
                <a:gd name="connsiteX0" fmla="*/ 0 w 1066731"/>
                <a:gd name="connsiteY0" fmla="*/ 139241 h 203262"/>
                <a:gd name="connsiteX1" fmla="*/ 350874 w 1066731"/>
                <a:gd name="connsiteY1" fmla="*/ 1018 h 203262"/>
                <a:gd name="connsiteX2" fmla="*/ 659218 w 1066731"/>
                <a:gd name="connsiteY2" fmla="*/ 203036 h 203262"/>
                <a:gd name="connsiteX3" fmla="*/ 871869 w 1066731"/>
                <a:gd name="connsiteY3" fmla="*/ 43548 h 203262"/>
                <a:gd name="connsiteX4" fmla="*/ 1063255 w 1066731"/>
                <a:gd name="connsiteY4" fmla="*/ 171139 h 20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31" h="203262">
                  <a:moveTo>
                    <a:pt x="0" y="139241"/>
                  </a:moveTo>
                  <a:cubicBezTo>
                    <a:pt x="120502" y="64813"/>
                    <a:pt x="241005" y="-9614"/>
                    <a:pt x="350874" y="1018"/>
                  </a:cubicBezTo>
                  <a:cubicBezTo>
                    <a:pt x="460743" y="11650"/>
                    <a:pt x="572386" y="195948"/>
                    <a:pt x="659218" y="203036"/>
                  </a:cubicBezTo>
                  <a:cubicBezTo>
                    <a:pt x="746051" y="210124"/>
                    <a:pt x="804530" y="48864"/>
                    <a:pt x="871869" y="43548"/>
                  </a:cubicBezTo>
                  <a:cubicBezTo>
                    <a:pt x="939208" y="38232"/>
                    <a:pt x="1091608" y="117976"/>
                    <a:pt x="1063255" y="171139"/>
                  </a:cubicBezTo>
                </a:path>
              </a:pathLst>
            </a:custGeom>
            <a:noFill/>
            <a:ln w="19050">
              <a:solidFill>
                <a:srgbClr val="59C2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151" y="2934586"/>
              <a:ext cx="748192" cy="634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902" y="2943039"/>
              <a:ext cx="748192" cy="634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228810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203800"/>
            <a:ext cx="2148900" cy="3573900"/>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4"/>
          <p:cNvSpPr/>
          <p:nvPr/>
        </p:nvSpPr>
        <p:spPr>
          <a:xfrm>
            <a:off x="2740113" y="1203800"/>
            <a:ext cx="2416087" cy="3573900"/>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4"/>
          <p:cNvSpPr/>
          <p:nvPr/>
        </p:nvSpPr>
        <p:spPr>
          <a:xfrm>
            <a:off x="5381713" y="1203800"/>
            <a:ext cx="3390099" cy="3573900"/>
          </a:xfrm>
          <a:prstGeom prst="roundRect">
            <a:avLst>
              <a:gd name="adj" fmla="val 3572"/>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365700"/>
            <a:ext cx="8412600" cy="718800"/>
          </a:xfrm>
          <a:prstGeom prst="roundRect">
            <a:avLst>
              <a:gd name="adj" fmla="val 20371"/>
            </a:avLst>
          </a:prstGeom>
          <a:solidFill>
            <a:schemeClr val="accent3">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1118955" y="1420680"/>
            <a:ext cx="642388" cy="642388"/>
          </a:xfrm>
          <a:prstGeom prst="roundRect">
            <a:avLst>
              <a:gd name="adj" fmla="val 166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01</a:t>
            </a:r>
            <a:endParaRPr sz="2500" b="1"/>
          </a:p>
        </p:txBody>
      </p:sp>
      <p:sp>
        <p:nvSpPr>
          <p:cNvPr id="541" name="Google Shape;541;p44"/>
          <p:cNvSpPr/>
          <p:nvPr/>
        </p:nvSpPr>
        <p:spPr>
          <a:xfrm>
            <a:off x="3626962" y="1420680"/>
            <a:ext cx="642388" cy="642388"/>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02</a:t>
            </a:r>
            <a:endParaRPr sz="2500" b="1"/>
          </a:p>
        </p:txBody>
      </p:sp>
      <p:sp>
        <p:nvSpPr>
          <p:cNvPr id="542" name="Google Shape;542;p44"/>
          <p:cNvSpPr/>
          <p:nvPr/>
        </p:nvSpPr>
        <p:spPr>
          <a:xfrm>
            <a:off x="6741978" y="1420680"/>
            <a:ext cx="642388" cy="642388"/>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03</a:t>
            </a:r>
            <a:endParaRPr sz="2500" b="1"/>
          </a:p>
        </p:txBody>
      </p:sp>
      <p:grpSp>
        <p:nvGrpSpPr>
          <p:cNvPr id="550" name="Google Shape;550;p44"/>
          <p:cNvGrpSpPr/>
          <p:nvPr/>
        </p:nvGrpSpPr>
        <p:grpSpPr>
          <a:xfrm>
            <a:off x="140187" y="954314"/>
            <a:ext cx="451033" cy="498976"/>
            <a:chOff x="1820650" y="1393100"/>
            <a:chExt cx="602100" cy="666100"/>
          </a:xfrm>
        </p:grpSpPr>
        <p:sp>
          <p:nvSpPr>
            <p:cNvPr id="551" name="Google Shape;551;p44"/>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44"/>
          <p:cNvGrpSpPr/>
          <p:nvPr/>
        </p:nvGrpSpPr>
        <p:grpSpPr>
          <a:xfrm>
            <a:off x="8429863" y="152404"/>
            <a:ext cx="561728" cy="498962"/>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4"/>
          <p:cNvGrpSpPr/>
          <p:nvPr/>
        </p:nvGrpSpPr>
        <p:grpSpPr>
          <a:xfrm>
            <a:off x="4837401" y="4468576"/>
            <a:ext cx="431555" cy="432703"/>
            <a:chOff x="133738" y="317889"/>
            <a:chExt cx="460473" cy="461698"/>
          </a:xfrm>
        </p:grpSpPr>
        <p:sp>
          <p:nvSpPr>
            <p:cNvPr id="558"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NỘI DUNG BÀI HỌC</a:t>
            </a:r>
            <a:endParaRPr lang="en-US" sz="3500" b="1">
              <a:ln w="22225">
                <a:noFill/>
                <a:prstDash val="solid"/>
              </a:ln>
            </a:endParaRPr>
          </a:p>
        </p:txBody>
      </p:sp>
      <p:sp>
        <p:nvSpPr>
          <p:cNvPr id="47" name="TextBox 46"/>
          <p:cNvSpPr txBox="1"/>
          <p:nvPr/>
        </p:nvSpPr>
        <p:spPr>
          <a:xfrm>
            <a:off x="3028224" y="2182368"/>
            <a:ext cx="1839863" cy="1619482"/>
          </a:xfrm>
          <a:prstGeom prst="rect">
            <a:avLst/>
          </a:prstGeom>
          <a:noFill/>
        </p:spPr>
        <p:txBody>
          <a:bodyPr wrap="square" rtlCol="0">
            <a:spAutoFit/>
          </a:bodyPr>
          <a:lstStyle/>
          <a:p>
            <a:pPr algn="ctr">
              <a:lnSpc>
                <a:spcPct val="150000"/>
              </a:lnSpc>
            </a:pPr>
            <a:r>
              <a:rPr lang="vi-VN" sz="2300" smtClean="0">
                <a:ln w="22225">
                  <a:noFill/>
                  <a:prstDash val="solid"/>
                </a:ln>
              </a:rPr>
              <a:t>Công </a:t>
            </a:r>
            <a:r>
              <a:rPr lang="vi-VN" sz="2300">
                <a:ln w="22225">
                  <a:noFill/>
                  <a:prstDash val="solid"/>
                </a:ln>
              </a:rPr>
              <a:t>cụ tìm kiếm trên máy tính</a:t>
            </a:r>
          </a:p>
        </p:txBody>
      </p:sp>
      <p:sp>
        <p:nvSpPr>
          <p:cNvPr id="48" name="TextBox 47"/>
          <p:cNvSpPr txBox="1"/>
          <p:nvPr/>
        </p:nvSpPr>
        <p:spPr>
          <a:xfrm>
            <a:off x="507836" y="2182368"/>
            <a:ext cx="1864625" cy="1619482"/>
          </a:xfrm>
          <a:prstGeom prst="rect">
            <a:avLst/>
          </a:prstGeom>
          <a:noFill/>
        </p:spPr>
        <p:txBody>
          <a:bodyPr wrap="square" rtlCol="0">
            <a:spAutoFit/>
          </a:bodyPr>
          <a:lstStyle/>
          <a:p>
            <a:pPr algn="ctr">
              <a:lnSpc>
                <a:spcPct val="150000"/>
              </a:lnSpc>
            </a:pPr>
            <a:r>
              <a:rPr lang="vi-VN" sz="2300" smtClean="0">
                <a:ln w="22225">
                  <a:noFill/>
                  <a:prstDash val="solid"/>
                </a:ln>
              </a:rPr>
              <a:t>Tạo </a:t>
            </a:r>
            <a:r>
              <a:rPr lang="vi-VN" sz="2300">
                <a:ln w="22225">
                  <a:noFill/>
                  <a:prstDash val="solid"/>
                </a:ln>
              </a:rPr>
              <a:t>thư mục với cấu trúc cây hợp lí</a:t>
            </a:r>
          </a:p>
        </p:txBody>
      </p:sp>
      <p:sp>
        <p:nvSpPr>
          <p:cNvPr id="49" name="TextBox 48"/>
          <p:cNvSpPr txBox="1"/>
          <p:nvPr/>
        </p:nvSpPr>
        <p:spPr>
          <a:xfrm>
            <a:off x="5639691" y="2182368"/>
            <a:ext cx="2874142" cy="2215991"/>
          </a:xfrm>
          <a:prstGeom prst="rect">
            <a:avLst/>
          </a:prstGeom>
          <a:noFill/>
        </p:spPr>
        <p:txBody>
          <a:bodyPr wrap="square" rtlCol="0">
            <a:spAutoFit/>
          </a:bodyPr>
          <a:lstStyle/>
          <a:p>
            <a:pPr algn="ctr">
              <a:lnSpc>
                <a:spcPct val="150000"/>
              </a:lnSpc>
            </a:pPr>
            <a:r>
              <a:rPr lang="vi-VN" sz="2300">
                <a:ln w="22225">
                  <a:noFill/>
                  <a:prstDash val="solid"/>
                </a:ln>
              </a:rPr>
              <a:t>Thực hành tạo cấu trúc cây thư mục và sử dụng công cụ tìm kiếm trên máy tính</a:t>
            </a:r>
          </a:p>
        </p:txBody>
      </p:sp>
    </p:spTree>
    <p:extLst>
      <p:ext uri="{BB962C8B-B14F-4D97-AF65-F5344CB8AC3E}">
        <p14:creationId xmlns:p14="http://schemas.microsoft.com/office/powerpoint/2010/main" val="23205482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randombar(horizontal)">
                                      <p:cBhvr>
                                        <p:cTn id="7" dur="500"/>
                                        <p:tgtEl>
                                          <p:spTgt spid="5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randombar(horizontal)">
                                      <p:cBhvr>
                                        <p:cTn id="10" dur="500"/>
                                        <p:tgtEl>
                                          <p:spTgt spid="4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36"/>
                                        </p:tgtEl>
                                        <p:attrNameLst>
                                          <p:attrName>style.visibility</p:attrName>
                                        </p:attrNameLst>
                                      </p:cBhvr>
                                      <p:to>
                                        <p:strVal val="visible"/>
                                      </p:to>
                                    </p:set>
                                    <p:animEffect transition="in" filter="randombar(horizontal)">
                                      <p:cBhvr>
                                        <p:cTn id="13" dur="500"/>
                                        <p:tgtEl>
                                          <p:spTgt spid="53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41"/>
                                        </p:tgtEl>
                                        <p:attrNameLst>
                                          <p:attrName>style.visibility</p:attrName>
                                        </p:attrNameLst>
                                      </p:cBhvr>
                                      <p:to>
                                        <p:strVal val="visible"/>
                                      </p:to>
                                    </p:set>
                                    <p:animEffect transition="in" filter="randombar(horizontal)">
                                      <p:cBhvr>
                                        <p:cTn id="18" dur="500"/>
                                        <p:tgtEl>
                                          <p:spTgt spid="54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randombar(horizontal)">
                                      <p:cBhvr>
                                        <p:cTn id="21" dur="500"/>
                                        <p:tgtEl>
                                          <p:spTgt spid="47"/>
                                        </p:tgtEl>
                                      </p:cBhvr>
                                    </p:animEffect>
                                  </p:childTnLst>
                                </p:cTn>
                              </p:par>
                              <p:par>
                                <p:cTn id="22" presetID="14" presetClass="entr" presetSubtype="10" fill="hold" nodeType="withEffect">
                                  <p:stCondLst>
                                    <p:cond delay="0"/>
                                  </p:stCondLst>
                                  <p:childTnLst>
                                    <p:set>
                                      <p:cBhvr>
                                        <p:cTn id="23" dur="1" fill="hold">
                                          <p:stCondLst>
                                            <p:cond delay="0"/>
                                          </p:stCondLst>
                                        </p:cTn>
                                        <p:tgtEl>
                                          <p:spTgt spid="557"/>
                                        </p:tgtEl>
                                        <p:attrNameLst>
                                          <p:attrName>style.visibility</p:attrName>
                                        </p:attrNameLst>
                                      </p:cBhvr>
                                      <p:to>
                                        <p:strVal val="visible"/>
                                      </p:to>
                                    </p:set>
                                    <p:animEffect transition="in" filter="randombar(horizontal)">
                                      <p:cBhvr>
                                        <p:cTn id="24" dur="500"/>
                                        <p:tgtEl>
                                          <p:spTgt spid="55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37"/>
                                        </p:tgtEl>
                                        <p:attrNameLst>
                                          <p:attrName>style.visibility</p:attrName>
                                        </p:attrNameLst>
                                      </p:cBhvr>
                                      <p:to>
                                        <p:strVal val="visible"/>
                                      </p:to>
                                    </p:set>
                                    <p:animEffect transition="in" filter="randombar(horizontal)">
                                      <p:cBhvr>
                                        <p:cTn id="27" dur="500"/>
                                        <p:tgtEl>
                                          <p:spTgt spid="53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42"/>
                                        </p:tgtEl>
                                        <p:attrNameLst>
                                          <p:attrName>style.visibility</p:attrName>
                                        </p:attrNameLst>
                                      </p:cBhvr>
                                      <p:to>
                                        <p:strVal val="visible"/>
                                      </p:to>
                                    </p:set>
                                    <p:animEffect transition="in" filter="randombar(horizontal)">
                                      <p:cBhvr>
                                        <p:cTn id="32" dur="500"/>
                                        <p:tgtEl>
                                          <p:spTgt spid="54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38"/>
                                        </p:tgtEl>
                                        <p:attrNameLst>
                                          <p:attrName>style.visibility</p:attrName>
                                        </p:attrNameLst>
                                      </p:cBhvr>
                                      <p:to>
                                        <p:strVal val="visible"/>
                                      </p:to>
                                    </p:set>
                                    <p:animEffect transition="in" filter="randombar(horizontal)">
                                      <p:cBhvr>
                                        <p:cTn id="35" dur="500"/>
                                        <p:tgtEl>
                                          <p:spTgt spid="53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randombar(horizontal)">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P spid="537" grpId="0" animBg="1"/>
      <p:bldP spid="538" grpId="0" animBg="1"/>
      <p:bldP spid="540" grpId="0" animBg="1"/>
      <p:bldP spid="541" grpId="0" animBg="1"/>
      <p:bldP spid="542" grpId="0" animBg="1"/>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TextBox 43"/>
          <p:cNvSpPr txBox="1"/>
          <p:nvPr/>
        </p:nvSpPr>
        <p:spPr>
          <a:xfrm>
            <a:off x="0" y="1875886"/>
            <a:ext cx="9144000" cy="1477328"/>
          </a:xfrm>
          <a:prstGeom prst="rect">
            <a:avLst/>
          </a:prstGeom>
          <a:noFill/>
        </p:spPr>
        <p:txBody>
          <a:bodyPr wrap="square" rtlCol="0">
            <a:spAutoFit/>
          </a:bodyPr>
          <a:lstStyle/>
          <a:p>
            <a:pPr algn="ctr">
              <a:lnSpc>
                <a:spcPct val="150000"/>
              </a:lnSpc>
            </a:pPr>
            <a:r>
              <a:rPr lang="en-US" sz="3000" b="1" smtClean="0">
                <a:ln w="22225">
                  <a:noFill/>
                  <a:prstDash val="solid"/>
                </a:ln>
              </a:rPr>
              <a:t>1. </a:t>
            </a:r>
            <a:r>
              <a:rPr lang="vi-VN" sz="3000" b="1" smtClean="0">
                <a:ln w="22225">
                  <a:noFill/>
                  <a:prstDash val="solid"/>
                </a:ln>
              </a:rPr>
              <a:t>TẠO THƯ MỤC VỚI </a:t>
            </a:r>
            <a:endParaRPr lang="en-US" sz="3000" b="1" smtClean="0">
              <a:ln w="22225">
                <a:noFill/>
                <a:prstDash val="solid"/>
              </a:ln>
            </a:endParaRPr>
          </a:p>
          <a:p>
            <a:pPr algn="ctr">
              <a:lnSpc>
                <a:spcPct val="150000"/>
              </a:lnSpc>
            </a:pPr>
            <a:r>
              <a:rPr lang="vi-VN" sz="3000" b="1" smtClean="0">
                <a:ln w="22225">
                  <a:noFill/>
                  <a:prstDash val="solid"/>
                </a:ln>
              </a:rPr>
              <a:t>CẤU TRÚC CÂY HỢP LÍ</a:t>
            </a:r>
            <a:endParaRPr lang="en-US" sz="3000" b="1">
              <a:ln w="22225">
                <a:noFill/>
                <a:prstDash val="solid"/>
              </a:ln>
            </a:endParaRPr>
          </a:p>
        </p:txBody>
      </p:sp>
    </p:spTree>
    <p:extLst>
      <p:ext uri="{BB962C8B-B14F-4D97-AF65-F5344CB8AC3E}">
        <p14:creationId xmlns:p14="http://schemas.microsoft.com/office/powerpoint/2010/main" val="2428508601"/>
      </p:ext>
    </p:extLst>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smtClean="0">
                <a:ln w="22225">
                  <a:noFill/>
                  <a:prstDash val="solid"/>
                </a:ln>
              </a:rPr>
              <a:t>1. </a:t>
            </a:r>
            <a:r>
              <a:rPr lang="vi-VN" sz="2500" b="1" smtClean="0">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ounded Rectangle 50"/>
          <p:cNvSpPr/>
          <p:nvPr/>
        </p:nvSpPr>
        <p:spPr>
          <a:xfrm>
            <a:off x="3197984" y="1234494"/>
            <a:ext cx="2748032" cy="541480"/>
          </a:xfrm>
          <a:prstGeom prst="roundRect">
            <a:avLst/>
          </a:prstGeom>
          <a:solidFill>
            <a:schemeClr val="accent2">
              <a:lumMod val="20000"/>
              <a:lumOff val="80000"/>
            </a:schemeClr>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000000"/>
                </a:solidFill>
                <a:cs typeface="Arial" panose="020B0604020202020204" pitchFamily="34" charset="0"/>
              </a:rPr>
              <a:t>THẢO LUẬN NHÓM</a:t>
            </a:r>
            <a:endParaRPr lang="en-US" sz="2000" b="1" dirty="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617161" y="1867882"/>
            <a:ext cx="3584123" cy="2862322"/>
          </a:xfrm>
          <a:prstGeom prst="rect">
            <a:avLst/>
          </a:prstGeom>
          <a:noFill/>
        </p:spPr>
        <p:txBody>
          <a:bodyPr wrap="square" rtlCol="0">
            <a:spAutoFit/>
          </a:bodyPr>
          <a:lstStyle/>
          <a:p>
            <a:pPr algn="just">
              <a:lnSpc>
                <a:spcPct val="150000"/>
              </a:lnSpc>
            </a:pPr>
            <a:r>
              <a:rPr lang="en-US" sz="2000">
                <a:ln w="22225">
                  <a:noFill/>
                  <a:prstDash val="solid"/>
                </a:ln>
              </a:rPr>
              <a:t>Đ</a:t>
            </a:r>
            <a:r>
              <a:rPr lang="vi-VN" sz="2000" smtClean="0">
                <a:ln w="22225">
                  <a:noFill/>
                  <a:prstDash val="solid"/>
                </a:ln>
              </a:rPr>
              <a:t>ọc </a:t>
            </a:r>
            <a:r>
              <a:rPr lang="vi-VN" sz="2000">
                <a:ln w="22225">
                  <a:noFill/>
                  <a:prstDash val="solid"/>
                </a:ln>
              </a:rPr>
              <a:t>phần Hoạt động SGK </a:t>
            </a:r>
            <a:r>
              <a:rPr lang="vi-VN" sz="2000" smtClean="0">
                <a:ln w="22225">
                  <a:noFill/>
                  <a:prstDash val="solid"/>
                </a:ln>
              </a:rPr>
              <a:t>tr.19</a:t>
            </a:r>
            <a:r>
              <a:rPr lang="en-US" sz="2000" smtClean="0">
                <a:ln w="22225">
                  <a:noFill/>
                  <a:prstDash val="solid"/>
                </a:ln>
              </a:rPr>
              <a:t>, </a:t>
            </a:r>
            <a:r>
              <a:rPr lang="vi-VN" sz="2000" smtClean="0">
                <a:ln w="22225">
                  <a:noFill/>
                  <a:prstDash val="solid"/>
                </a:ln>
              </a:rPr>
              <a:t>quan </a:t>
            </a:r>
            <a:r>
              <a:rPr lang="vi-VN" sz="2000">
                <a:ln w="22225">
                  <a:noFill/>
                  <a:prstDash val="solid"/>
                </a:ln>
              </a:rPr>
              <a:t>sát hai cây thư mục được minh hoạ trong Hình 18, Hình 19 và trả lời </a:t>
            </a:r>
            <a:r>
              <a:rPr lang="vi-VN" sz="2000" smtClean="0">
                <a:ln w="22225">
                  <a:noFill/>
                  <a:prstDash val="solid"/>
                </a:ln>
              </a:rPr>
              <a:t>câu hỏi:</a:t>
            </a:r>
            <a:r>
              <a:rPr lang="en-US" sz="2000" smtClean="0">
                <a:ln w="22225">
                  <a:noFill/>
                  <a:prstDash val="solid"/>
                </a:ln>
              </a:rPr>
              <a:t> </a:t>
            </a:r>
            <a:r>
              <a:rPr lang="vi-VN" sz="2000" smtClean="0">
                <a:ln w="22225">
                  <a:noFill/>
                  <a:prstDash val="solid"/>
                </a:ln>
                <a:solidFill>
                  <a:srgbClr val="C00000"/>
                </a:solidFill>
              </a:rPr>
              <a:t>Cây </a:t>
            </a:r>
            <a:r>
              <a:rPr lang="vi-VN" sz="2000">
                <a:ln w="22225">
                  <a:noFill/>
                  <a:prstDash val="solid"/>
                </a:ln>
                <a:solidFill>
                  <a:srgbClr val="C00000"/>
                </a:solidFill>
              </a:rPr>
              <a:t>thư mục nào có cấu trúc hợp lí hơn? Tại sao?</a:t>
            </a:r>
          </a:p>
        </p:txBody>
      </p:sp>
      <p:pic>
        <p:nvPicPr>
          <p:cNvPr id="10" name="Picture 9"/>
          <p:cNvPicPr>
            <a:picLocks noChangeAspect="1"/>
          </p:cNvPicPr>
          <p:nvPr/>
        </p:nvPicPr>
        <p:blipFill>
          <a:blip r:embed="rId3"/>
          <a:stretch>
            <a:fillRect/>
          </a:stretch>
        </p:blipFill>
        <p:spPr>
          <a:xfrm>
            <a:off x="4353253" y="2206397"/>
            <a:ext cx="2083267" cy="2182256"/>
          </a:xfrm>
          <a:prstGeom prst="rect">
            <a:avLst/>
          </a:prstGeom>
        </p:spPr>
      </p:pic>
      <p:pic>
        <p:nvPicPr>
          <p:cNvPr id="11" name="Picture 10"/>
          <p:cNvPicPr>
            <a:picLocks noChangeAspect="1"/>
          </p:cNvPicPr>
          <p:nvPr/>
        </p:nvPicPr>
        <p:blipFill>
          <a:blip r:embed="rId4"/>
          <a:stretch>
            <a:fillRect/>
          </a:stretch>
        </p:blipFill>
        <p:spPr>
          <a:xfrm>
            <a:off x="6672747" y="2206397"/>
            <a:ext cx="1840295" cy="2185292"/>
          </a:xfrm>
          <a:prstGeom prst="rect">
            <a:avLst/>
          </a:prstGeom>
        </p:spPr>
      </p:pic>
    </p:spTree>
    <p:extLst>
      <p:ext uri="{BB962C8B-B14F-4D97-AF65-F5344CB8AC3E}">
        <p14:creationId xmlns:p14="http://schemas.microsoft.com/office/powerpoint/2010/main" val="201377925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ppt_x"/>
                                          </p:val>
                                        </p:tav>
                                        <p:tav tm="100000">
                                          <p:val>
                                            <p:strVal val="#ppt_x"/>
                                          </p:val>
                                        </p:tav>
                                      </p:tavLst>
                                    </p:anim>
                                    <p:anim calcmode="lin" valueType="num">
                                      <p:cBhvr additive="base">
                                        <p:cTn id="15"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p:bldLst>
  </p:timing>
</p:sld>
</file>

<file path=ppt/theme/theme1.xml><?xml version="1.0" encoding="utf-8"?>
<a:theme xmlns:a="http://schemas.openxmlformats.org/drawingml/2006/main" name="UI/UX Slides for Business by Slidesgo">
  <a:themeElements>
    <a:clrScheme name="Simple Light">
      <a:dk1>
        <a:srgbClr val="281101"/>
      </a:dk1>
      <a:lt1>
        <a:srgbClr val="FFF7DC"/>
      </a:lt1>
      <a:dk2>
        <a:srgbClr val="F9D656"/>
      </a:dk2>
      <a:lt2>
        <a:srgbClr val="FE7443"/>
      </a:lt2>
      <a:accent1>
        <a:srgbClr val="68CDE9"/>
      </a:accent1>
      <a:accent2>
        <a:srgbClr val="F0787A"/>
      </a:accent2>
      <a:accent3>
        <a:srgbClr val="EDF6F7"/>
      </a:accent3>
      <a:accent4>
        <a:srgbClr val="FFFFFF"/>
      </a:accent4>
      <a:accent5>
        <a:srgbClr val="FFFFFF"/>
      </a:accent5>
      <a:accent6>
        <a:srgbClr val="FFFFFF"/>
      </a:accent6>
      <a:hlink>
        <a:srgbClr val="2811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1887</Words>
  <Application>Microsoft Office PowerPoint</Application>
  <PresentationFormat>On-screen Show (16:9)</PresentationFormat>
  <Paragraphs>139</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Fredoka One</vt:lpstr>
      <vt:lpstr>Roboto Condensed Light</vt:lpstr>
      <vt:lpstr>Palanquin Dark</vt:lpstr>
      <vt:lpstr>Arial</vt:lpstr>
      <vt:lpstr>Poppins</vt:lpstr>
      <vt:lpstr>Arial (Body)</vt:lpstr>
      <vt:lpstr>UI/UX Slides for Business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Phòng máy</dc:creator>
  <cp:lastModifiedBy>Admin</cp:lastModifiedBy>
  <cp:revision>35</cp:revision>
  <dcterms:modified xsi:type="dcterms:W3CDTF">2025-04-08T03:23:29Z</dcterms:modified>
</cp:coreProperties>
</file>